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7" r:id="rId10"/>
    <p:sldId id="268" r:id="rId11"/>
    <p:sldId id="269" r:id="rId12"/>
    <p:sldId id="271" r:id="rId13"/>
    <p:sldId id="285" r:id="rId14"/>
    <p:sldId id="273" r:id="rId15"/>
    <p:sldId id="274" r:id="rId16"/>
    <p:sldId id="276" r:id="rId17"/>
    <p:sldId id="286" r:id="rId18"/>
    <p:sldId id="275" r:id="rId19"/>
    <p:sldId id="277" r:id="rId20"/>
    <p:sldId id="279" r:id="rId21"/>
    <p:sldId id="282" r:id="rId22"/>
    <p:sldId id="280" r:id="rId23"/>
    <p:sldId id="281" r:id="rId24"/>
    <p:sldId id="283" r:id="rId25"/>
    <p:sldId id="284" r:id="rId26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86970" autoAdjust="0"/>
  </p:normalViewPr>
  <p:slideViewPr>
    <p:cSldViewPr snapToGrid="0" snapToObjects="1">
      <p:cViewPr varScale="1">
        <p:scale>
          <a:sx n="79" d="100"/>
          <a:sy n="79" d="100"/>
        </p:scale>
        <p:origin x="95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08D29-E2C2-4E58-8A33-05B0541C11B2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CDB71-38F5-4A42-9698-C7D782464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6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DB71-38F5-4A42-9698-C7D7824645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86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The Cutting-plane algortihm er også omtalt som Gomorys CP algortime. Gomorys CP er kun et spesialtilfelle av den mer generelle CP, hvor algoritmen baserer seg på å bruke optimal basis av LP relaksering til iterativt å genere Chvatal-Gomory cutting planes </a:t>
            </a:r>
            <a:r>
              <a:rPr lang="en-US" baseline="0" dirty="0" smtClean="0"/>
              <a:t>(se side 124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8.4 side 120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Wolsey IP </a:t>
            </a:r>
            <a:r>
              <a:rPr lang="en-US" baseline="0" dirty="0" err="1" smtClean="0"/>
              <a:t>bok</a:t>
            </a:r>
            <a:r>
              <a:rPr lang="en-US" baseline="0" dirty="0" smtClean="0"/>
              <a:t>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DB71-38F5-4A42-9698-C7D7824645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4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DB71-38F5-4A42-9698-C7D7824645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1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DB71-38F5-4A42-9698-C7D7824645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5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DB71-38F5-4A42-9698-C7D7824645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dirty="0" smtClean="0"/>
              <a:t>Husk:</a:t>
            </a:r>
            <a:r>
              <a:rPr lang="nb-NO" baseline="0" dirty="0" smtClean="0"/>
              <a:t> konvekst problem, hvis </a:t>
            </a:r>
            <a:r>
              <a:rPr lang="nb-NO" baseline="0" dirty="0" err="1" smtClean="0"/>
              <a:t>integer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feasible</a:t>
            </a:r>
            <a:r>
              <a:rPr lang="nb-NO" baseline="0" dirty="0" smtClean="0"/>
              <a:t>, kan ikke finne en bedre </a:t>
            </a:r>
            <a:r>
              <a:rPr lang="nb-NO" baseline="0" dirty="0" err="1" smtClean="0"/>
              <a:t>integer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feasible</a:t>
            </a:r>
            <a:r>
              <a:rPr lang="nb-NO" baseline="0" dirty="0" smtClean="0"/>
              <a:t> løsning lengre ned i treet.</a:t>
            </a:r>
          </a:p>
          <a:p>
            <a:pPr marL="228600" indent="-228600">
              <a:buAutoNum type="arabicPeriod"/>
            </a:pPr>
            <a:r>
              <a:rPr lang="nb-NO" baseline="0" dirty="0" smtClean="0"/>
              <a:t>Husk: </a:t>
            </a:r>
            <a:r>
              <a:rPr lang="nb-NO" baseline="0" dirty="0" err="1" smtClean="0"/>
              <a:t>children</a:t>
            </a:r>
            <a:r>
              <a:rPr lang="nb-NO" baseline="0" dirty="0" smtClean="0"/>
              <a:t> node kan ikke være bedre enn foreldrenoden.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DB71-38F5-4A42-9698-C7D7824645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0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DB71-38F5-4A42-9698-C7D7824645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DB71-38F5-4A42-9698-C7D7824645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DB71-38F5-4A42-9698-C7D7824645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DB71-38F5-4A42-9698-C7D7824645D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2491-50EE-44A0-B15F-DBD6759878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5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</a:t>
            </a:r>
            <a:r>
              <a:rPr lang="en-US" baseline="0" dirty="0" smtClean="0"/>
              <a:t> first: is y in </a:t>
            </a:r>
            <a:r>
              <a:rPr lang="en-US" baseline="0" dirty="0" err="1" smtClean="0"/>
              <a:t>conv</a:t>
            </a:r>
            <a:r>
              <a:rPr lang="en-US" baseline="0" dirty="0" smtClean="0"/>
              <a:t>(X)?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not, find a cut.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CDB71-38F5-4A42-9698-C7D7824645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6421247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6356350"/>
            <a:ext cx="501118" cy="365125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41294" y="6421247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1627359" y="6393434"/>
            <a:ext cx="3809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Norwegian University of Science and Technology</a:t>
            </a:r>
            <a:endParaRPr lang="nb-NO" sz="1200" dirty="0">
              <a:effectLst/>
              <a:latin typeface="Arial"/>
              <a:cs typeface="Arial"/>
            </a:endParaRPr>
          </a:p>
        </p:txBody>
      </p:sp>
      <p:pic>
        <p:nvPicPr>
          <p:cNvPr id="6" name="Bilde 5" descr="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7" y="6425083"/>
            <a:ext cx="976089" cy="1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image" Target="../media/image13.png"/><Relationship Id="rId39" Type="http://schemas.openxmlformats.org/officeDocument/2006/relationships/image" Target="../media/image45.png"/><Relationship Id="rId21" Type="http://schemas.openxmlformats.org/officeDocument/2006/relationships/tags" Target="../tags/tag47.xml"/><Relationship Id="rId34" Type="http://schemas.openxmlformats.org/officeDocument/2006/relationships/image" Target="../media/image41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9" Type="http://schemas.openxmlformats.org/officeDocument/2006/relationships/image" Target="../media/image19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6.png"/><Relationship Id="rId45" Type="http://schemas.openxmlformats.org/officeDocument/2006/relationships/image" Target="../media/image50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image" Target="../media/image18.png"/><Relationship Id="rId36" Type="http://schemas.openxmlformats.org/officeDocument/2006/relationships/image" Target="../media/image43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image" Target="../media/image21.png"/><Relationship Id="rId44" Type="http://schemas.openxmlformats.org/officeDocument/2006/relationships/image" Target="../media/image49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image" Target="../media/image17.png"/><Relationship Id="rId30" Type="http://schemas.openxmlformats.org/officeDocument/2006/relationships/image" Target="../media/image38.png"/><Relationship Id="rId35" Type="http://schemas.openxmlformats.org/officeDocument/2006/relationships/image" Target="../media/image42.emf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notesSlide" Target="../notesSlides/notesSlide6.xml"/><Relationship Id="rId33" Type="http://schemas.openxmlformats.org/officeDocument/2006/relationships/image" Target="../media/image40.png"/><Relationship Id="rId38" Type="http://schemas.openxmlformats.org/officeDocument/2006/relationships/image" Target="../media/image23.png"/><Relationship Id="rId46" Type="http://schemas.openxmlformats.org/officeDocument/2006/relationships/image" Target="../media/image51.png"/><Relationship Id="rId20" Type="http://schemas.openxmlformats.org/officeDocument/2006/relationships/tags" Target="../tags/tag46.xml"/><Relationship Id="rId4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tags" Target="../tags/tag56.xml"/><Relationship Id="rId21" Type="http://schemas.openxmlformats.org/officeDocument/2006/relationships/image" Target="../media/image70.png"/><Relationship Id="rId7" Type="http://schemas.openxmlformats.org/officeDocument/2006/relationships/tags" Target="../tags/tag60.xml"/><Relationship Id="rId12" Type="http://schemas.openxmlformats.org/officeDocument/2006/relationships/image" Target="../media/image61.png"/><Relationship Id="rId17" Type="http://schemas.openxmlformats.org/officeDocument/2006/relationships/image" Target="../media/image18.png"/><Relationship Id="rId2" Type="http://schemas.openxmlformats.org/officeDocument/2006/relationships/tags" Target="../tags/tag55.xml"/><Relationship Id="rId16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63.png"/><Relationship Id="rId5" Type="http://schemas.openxmlformats.org/officeDocument/2006/relationships/tags" Target="../tags/tag58.xml"/><Relationship Id="rId15" Type="http://schemas.openxmlformats.org/officeDocument/2006/relationships/image" Target="../media/image65.png"/><Relationship Id="rId10" Type="http://schemas.openxmlformats.org/officeDocument/2006/relationships/notesSlide" Target="../notesSlides/notesSlide10.xml"/><Relationship Id="rId19" Type="http://schemas.openxmlformats.org/officeDocument/2006/relationships/image" Target="../media/image68.png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4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5" Type="http://schemas.openxmlformats.org/officeDocument/2006/relationships/image" Target="../media/image65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image" Target="../media/image13.png"/><Relationship Id="rId26" Type="http://schemas.openxmlformats.org/officeDocument/2006/relationships/image" Target="../media/image41.png"/><Relationship Id="rId3" Type="http://schemas.openxmlformats.org/officeDocument/2006/relationships/tags" Target="../tags/tag68.xml"/><Relationship Id="rId21" Type="http://schemas.openxmlformats.org/officeDocument/2006/relationships/image" Target="../media/image19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40.png"/><Relationship Id="rId2" Type="http://schemas.openxmlformats.org/officeDocument/2006/relationships/tags" Target="../tags/tag6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29" Type="http://schemas.openxmlformats.org/officeDocument/2006/relationships/image" Target="../media/image75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39.png"/><Relationship Id="rId32" Type="http://schemas.openxmlformats.org/officeDocument/2006/relationships/image" Target="../media/image77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image" Target="../media/image21.png"/><Relationship Id="rId28" Type="http://schemas.openxmlformats.org/officeDocument/2006/relationships/image" Target="../media/image44.png"/><Relationship Id="rId10" Type="http://schemas.openxmlformats.org/officeDocument/2006/relationships/tags" Target="../tags/tag75.xml"/><Relationship Id="rId19" Type="http://schemas.openxmlformats.org/officeDocument/2006/relationships/image" Target="../media/image17.png"/><Relationship Id="rId31" Type="http://schemas.openxmlformats.org/officeDocument/2006/relationships/image" Target="../media/image76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image" Target="../media/image38.png"/><Relationship Id="rId27" Type="http://schemas.openxmlformats.org/officeDocument/2006/relationships/image" Target="../media/image42.emf"/><Relationship Id="rId30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17.png"/><Relationship Id="rId18" Type="http://schemas.openxmlformats.org/officeDocument/2006/relationships/image" Target="../media/image80.png"/><Relationship Id="rId3" Type="http://schemas.openxmlformats.org/officeDocument/2006/relationships/tags" Target="../tags/tag83.xml"/><Relationship Id="rId21" Type="http://schemas.openxmlformats.org/officeDocument/2006/relationships/image" Target="../media/image83.png"/><Relationship Id="rId7" Type="http://schemas.openxmlformats.org/officeDocument/2006/relationships/tags" Target="../tags/tag8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9.png"/><Relationship Id="rId2" Type="http://schemas.openxmlformats.org/officeDocument/2006/relationships/tags" Target="../tags/tag82.xml"/><Relationship Id="rId16" Type="http://schemas.openxmlformats.org/officeDocument/2006/relationships/image" Target="../media/image21.png"/><Relationship Id="rId20" Type="http://schemas.openxmlformats.org/officeDocument/2006/relationships/image" Target="../media/image82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image" Target="../media/image19.png"/><Relationship Id="rId23" Type="http://schemas.openxmlformats.org/officeDocument/2006/relationships/image" Target="../media/image85.png"/><Relationship Id="rId10" Type="http://schemas.openxmlformats.org/officeDocument/2006/relationships/tags" Target="../tags/tag90.xml"/><Relationship Id="rId19" Type="http://schemas.openxmlformats.org/officeDocument/2006/relationships/image" Target="../media/image81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78.png"/><Relationship Id="rId22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94.xml"/><Relationship Id="rId7" Type="http://schemas.openxmlformats.org/officeDocument/2006/relationships/image" Target="../media/image89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gif"/><Relationship Id="rId3" Type="http://schemas.openxmlformats.org/officeDocument/2006/relationships/tags" Target="../tags/tag97.xml"/><Relationship Id="rId7" Type="http://schemas.openxmlformats.org/officeDocument/2006/relationships/image" Target="../media/image92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91.png"/><Relationship Id="rId5" Type="http://schemas.openxmlformats.org/officeDocument/2006/relationships/image" Target="../media/image8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tags" Target="../tags/tag9.xml"/><Relationship Id="rId21" Type="http://schemas.openxmlformats.org/officeDocument/2006/relationships/image" Target="../media/image22.png"/><Relationship Id="rId7" Type="http://schemas.openxmlformats.org/officeDocument/2006/relationships/tags" Target="../tags/tag13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8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25.png"/><Relationship Id="rId5" Type="http://schemas.openxmlformats.org/officeDocument/2006/relationships/tags" Target="../tags/tag11.xml"/><Relationship Id="rId15" Type="http://schemas.openxmlformats.org/officeDocument/2006/relationships/image" Target="../media/image16.emf"/><Relationship Id="rId23" Type="http://schemas.openxmlformats.org/officeDocument/2006/relationships/image" Target="../media/image24.png"/><Relationship Id="rId10" Type="http://schemas.openxmlformats.org/officeDocument/2006/relationships/tags" Target="../tags/tag16.xml"/><Relationship Id="rId19" Type="http://schemas.openxmlformats.org/officeDocument/2006/relationships/image" Target="../media/image20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5.jpe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9.png"/><Relationship Id="rId5" Type="http://schemas.openxmlformats.org/officeDocument/2006/relationships/tags" Target="../tags/tag21.xml"/><Relationship Id="rId10" Type="http://schemas.openxmlformats.org/officeDocument/2006/relationships/image" Target="../media/image28.png"/><Relationship Id="rId4" Type="http://schemas.openxmlformats.org/officeDocument/2006/relationships/tags" Target="../tags/tag20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5.xml"/><Relationship Id="rId7" Type="http://schemas.openxmlformats.org/officeDocument/2006/relationships/image" Target="../media/image3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114612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505216"/>
            <a:ext cx="7772400" cy="901094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solidFill>
                  <a:srgbClr val="0070C0"/>
                </a:solidFill>
              </a:rPr>
              <a:t>MILP algorithms: branch-and-bound and branch-and-cut</a:t>
            </a:r>
            <a:endParaRPr lang="nb-NO" dirty="0">
              <a:solidFill>
                <a:srgbClr val="0070C0"/>
              </a:solidFill>
            </a:endParaRPr>
          </a:p>
        </p:txBody>
      </p:sp>
      <p:pic>
        <p:nvPicPr>
          <p:cNvPr id="6" name="Bilde 5" descr="eng_logo_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1" y="615707"/>
            <a:ext cx="3240024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ropbox\MILP - course module\Resources\Pictures MILP\BBAlgorith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134" y="0"/>
            <a:ext cx="5972752" cy="63795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10733" y="408079"/>
            <a:ext cx="946151" cy="226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M Roman 10" pitchFamily="50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56134" y="506321"/>
            <a:ext cx="4107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9044" y="337044"/>
            <a:ext cx="2880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 smtClean="0">
                <a:solidFill>
                  <a:schemeClr val="accent1"/>
                </a:solidFill>
                <a:latin typeface="LM Roman 10" pitchFamily="50" charset="0"/>
              </a:rPr>
              <a:t>L </a:t>
            </a:r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is a list of with the nodes</a:t>
            </a:r>
            <a:endParaRPr lang="en-US" sz="1200" i="1" dirty="0">
              <a:solidFill>
                <a:schemeClr val="accent1"/>
              </a:solidFill>
              <a:latin typeface="LM Roman 10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0733" y="586917"/>
            <a:ext cx="1664070" cy="402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M Roman 10" pitchFamily="50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43198" y="787190"/>
            <a:ext cx="8237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044" y="617913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Initialize upper bound.</a:t>
            </a:r>
          </a:p>
          <a:p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Assume LP is bounded</a:t>
            </a:r>
            <a:endParaRPr lang="en-US" sz="1200" dirty="0">
              <a:solidFill>
                <a:schemeClr val="accent1"/>
              </a:solidFill>
              <a:latin typeface="LM Roman 10" pitchFamily="5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5383" y="989202"/>
            <a:ext cx="3549112" cy="1397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M Roman 10" pitchFamily="50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19136" y="1555361"/>
            <a:ext cx="2362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9044" y="1386084"/>
            <a:ext cx="28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Solve and check LP relaxation</a:t>
            </a:r>
          </a:p>
          <a:p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in root node</a:t>
            </a:r>
            <a:endParaRPr lang="en-US" sz="1200" dirty="0">
              <a:solidFill>
                <a:schemeClr val="accent1"/>
              </a:solidFill>
              <a:latin typeface="LM Roman 10" pitchFamily="50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82500" y="2386739"/>
            <a:ext cx="5589541" cy="9221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M Roman 10" pitchFamily="50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00160" y="2631882"/>
            <a:ext cx="2559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419" y="2386739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Select node a solve new LP </a:t>
            </a:r>
            <a:endParaRPr lang="en-US" sz="1200" dirty="0" smtClean="0">
              <a:solidFill>
                <a:schemeClr val="accent1"/>
              </a:solidFill>
              <a:latin typeface="LM Roman 10" pitchFamily="50" charset="0"/>
            </a:endParaRPr>
          </a:p>
          <a:p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with added branching constraint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55383" y="3308888"/>
            <a:ext cx="5589541" cy="1766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M Roman 10" pitchFamily="50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4513" y="3919993"/>
            <a:ext cx="2559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5" y="3762171"/>
            <a:ext cx="3345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Check if solution can be pruned.</a:t>
            </a:r>
          </a:p>
          <a:p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Removed nodes from </a:t>
            </a:r>
            <a:r>
              <a:rPr lang="nb-NO" sz="1200" i="1" dirty="0" smtClean="0">
                <a:solidFill>
                  <a:schemeClr val="accent1"/>
                </a:solidFill>
                <a:latin typeface="LM Roman 10" pitchFamily="50" charset="0"/>
              </a:rPr>
              <a:t>L</a:t>
            </a:r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 where the </a:t>
            </a:r>
          </a:p>
          <a:p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solution is dominated by the best </a:t>
            </a:r>
          </a:p>
          <a:p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lower bound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63133" y="4300780"/>
            <a:ext cx="5008908" cy="29446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B050"/>
              </a:solidFill>
              <a:latin typeface="LM Roman 10" pitchFamily="50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9558" y="5075695"/>
            <a:ext cx="5849328" cy="1193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M Roman 10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51" y="5191932"/>
            <a:ext cx="269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Choose branching variable,</a:t>
            </a:r>
          </a:p>
          <a:p>
            <a:r>
              <a:rPr lang="nb-NO" sz="1200" dirty="0" smtClean="0">
                <a:solidFill>
                  <a:schemeClr val="accent1"/>
                </a:solidFill>
                <a:latin typeface="LM Roman 10" pitchFamily="50" charset="0"/>
              </a:rPr>
              <a:t>add nodes to the list </a:t>
            </a:r>
            <a:r>
              <a:rPr lang="en-US" sz="1200" i="1" dirty="0" smtClean="0">
                <a:solidFill>
                  <a:schemeClr val="accent1"/>
                </a:solidFill>
                <a:latin typeface="LM Roman 10" pitchFamily="50" charset="0"/>
              </a:rPr>
              <a:t>L </a:t>
            </a:r>
            <a:r>
              <a:rPr lang="en-US" sz="1200" dirty="0" smtClean="0">
                <a:solidFill>
                  <a:schemeClr val="accent1"/>
                </a:solidFill>
                <a:latin typeface="LM Roman 10" pitchFamily="50" charset="0"/>
              </a:rPr>
              <a:t>of </a:t>
            </a:r>
          </a:p>
          <a:p>
            <a:r>
              <a:rPr lang="en-US" sz="1200" dirty="0" smtClean="0">
                <a:solidFill>
                  <a:schemeClr val="accent1"/>
                </a:solidFill>
                <a:latin typeface="LM Roman 10" pitchFamily="50" charset="0"/>
              </a:rPr>
              <a:t>unsolved nodes</a:t>
            </a:r>
            <a:endParaRPr lang="nb-NO" sz="1200" dirty="0" smtClean="0">
              <a:solidFill>
                <a:schemeClr val="accent1"/>
              </a:solidFill>
              <a:latin typeface="LM Roman 10" pitchFamily="50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26526" y="5532895"/>
            <a:ext cx="2559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4" grpId="0"/>
      <p:bldP spid="14" grpId="1"/>
      <p:bldP spid="15" grpId="0" animBg="1"/>
      <p:bldP spid="15" grpId="1" animBg="1"/>
      <p:bldP spid="15" grpId="2" animBg="1"/>
      <p:bldP spid="17" grpId="0"/>
      <p:bldP spid="17" grpId="1"/>
      <p:bldP spid="19" grpId="0" animBg="1"/>
      <p:bldP spid="19" grpId="1" animBg="1"/>
      <p:bldP spid="19" grpId="2" animBg="1"/>
      <p:bldP spid="21" grpId="0"/>
      <p:bldP spid="21" grpId="1"/>
      <p:bldP spid="23" grpId="0" animBg="1"/>
      <p:bldP spid="23" grpId="1" animBg="1"/>
      <p:bldP spid="23" grpId="2" animBg="1"/>
      <p:bldP spid="23" grpId="3" animBg="1"/>
      <p:bldP spid="25" grpId="0"/>
      <p:bldP spid="25" grpId="1"/>
      <p:bldP spid="25" grpId="2"/>
      <p:bldP spid="27" grpId="0" animBg="1"/>
      <p:bldP spid="27" grpId="1" animBg="1"/>
      <p:bldP spid="27" grpId="2" animBg="1"/>
      <p:bldP spid="27" grpId="3" animBg="1"/>
      <p:bldP spid="29" grpId="0"/>
      <p:bldP spid="29" grpId="1"/>
      <p:bldP spid="29" grpId="2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8" y="115567"/>
            <a:ext cx="6633712" cy="5793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Earlier IP example</a:t>
            </a:r>
            <a:endParaRPr lang="en-US" dirty="0"/>
          </a:p>
        </p:txBody>
      </p:sp>
      <p:pic>
        <p:nvPicPr>
          <p:cNvPr id="144" name="Picture 14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15827" y="4471158"/>
            <a:ext cx="2318861" cy="164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91277"/>
            <a:ext cx="343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Branching rule: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most fractional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Node selection rule: </a:t>
            </a:r>
            <a:r>
              <a:rPr lang="en-US" dirty="0" smtClean="0">
                <a:solidFill>
                  <a:srgbClr val="00B050"/>
                </a:solidFill>
              </a:rPr>
              <a:t>best-bound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1883" y="1351724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5678762" y="1566343"/>
            <a:ext cx="274320" cy="204026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6318794" y="1437608"/>
            <a:ext cx="1105186" cy="39298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71194" y="2660496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6618073" y="2854478"/>
            <a:ext cx="282893" cy="204026"/>
          </a:xfrm>
          <a:prstGeom prst="rect">
            <a:avLst/>
          </a:prstGeom>
        </p:spPr>
      </p:pic>
      <p:pic>
        <p:nvPicPr>
          <p:cNvPr id="62" name="Picture 6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175103" y="2755309"/>
            <a:ext cx="808837" cy="3981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83313" y="1381752"/>
            <a:ext cx="340667" cy="2523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25509" y="2627193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692860" y="2853363"/>
            <a:ext cx="281178" cy="204026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269291" y="2785470"/>
            <a:ext cx="818941" cy="367978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6" idx="5"/>
            <a:endCxn id="11" idx="1"/>
          </p:cNvCxnSpPr>
          <p:nvPr/>
        </p:nvCxnSpPr>
        <p:spPr>
          <a:xfrm>
            <a:off x="6054359" y="1874200"/>
            <a:ext cx="506478" cy="875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  <a:endCxn id="20" idx="7"/>
          </p:cNvCxnSpPr>
          <p:nvPr/>
        </p:nvCxnSpPr>
        <p:spPr>
          <a:xfrm flipH="1">
            <a:off x="5047985" y="1874200"/>
            <a:ext cx="573541" cy="842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4854503" y="2144158"/>
            <a:ext cx="386963" cy="124688"/>
          </a:xfrm>
          <a:prstGeom prst="rect">
            <a:avLst/>
          </a:prstGeom>
        </p:spPr>
      </p:pic>
      <p:pic>
        <p:nvPicPr>
          <p:cNvPr id="97" name="Picture 96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6471195" y="2144160"/>
            <a:ext cx="429771" cy="140091"/>
          </a:xfrm>
          <a:prstGeom prst="rect">
            <a:avLst/>
          </a:prstGeom>
        </p:spPr>
      </p:pic>
      <p:pic>
        <p:nvPicPr>
          <p:cNvPr id="4098" name="Picture 2" descr="C:\Users\bragerug\Documents\PhD emner\TK8111 - Topics in System and Control Theory\Simulations\BranchAndBound\Figures\FiguersMILPCourseMatlab\Ex1FeasibleRegion.emf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13630" y="1477309"/>
            <a:ext cx="3219361" cy="2299767"/>
          </a:xfrm>
          <a:prstGeom prst="rect">
            <a:avLst/>
          </a:prstGeom>
          <a:noFill/>
        </p:spPr>
      </p:pic>
      <p:sp>
        <p:nvSpPr>
          <p:cNvPr id="46" name="Multiply 45"/>
          <p:cNvSpPr/>
          <p:nvPr/>
        </p:nvSpPr>
        <p:spPr>
          <a:xfrm flipV="1">
            <a:off x="1645575" y="1874200"/>
            <a:ext cx="224287" cy="89643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612415" y="2728304"/>
            <a:ext cx="340667" cy="2523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372683" y="3866719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70" name="Picture 69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3540033" y="4092888"/>
            <a:ext cx="286322" cy="204026"/>
          </a:xfrm>
          <a:prstGeom prst="rect">
            <a:avLst/>
          </a:prstGeom>
        </p:spPr>
      </p:pic>
      <p:pic>
        <p:nvPicPr>
          <p:cNvPr id="73" name="Picture 72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4025591" y="3891167"/>
            <a:ext cx="811058" cy="612119"/>
          </a:xfrm>
          <a:prstGeom prst="rect">
            <a:avLst/>
          </a:prstGeom>
        </p:spPr>
      </p:pic>
      <p:cxnSp>
        <p:nvCxnSpPr>
          <p:cNvPr id="77" name="Straight Arrow Connector 76"/>
          <p:cNvCxnSpPr>
            <a:stCxn id="20" idx="3"/>
            <a:endCxn id="67" idx="7"/>
          </p:cNvCxnSpPr>
          <p:nvPr/>
        </p:nvCxnSpPr>
        <p:spPr>
          <a:xfrm flipH="1">
            <a:off x="3895159" y="3149669"/>
            <a:ext cx="719993" cy="806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3829937" y="3323414"/>
            <a:ext cx="423383" cy="137983"/>
          </a:xfrm>
          <a:prstGeom prst="rect">
            <a:avLst/>
          </a:prstGeom>
        </p:spPr>
      </p:pic>
      <p:sp>
        <p:nvSpPr>
          <p:cNvPr id="80" name="Oval 79"/>
          <p:cNvSpPr/>
          <p:nvPr/>
        </p:nvSpPr>
        <p:spPr>
          <a:xfrm>
            <a:off x="5277885" y="3866719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84" name="Picture 83" descr="addin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5424763" y="4060700"/>
            <a:ext cx="281178" cy="204026"/>
          </a:xfrm>
          <a:prstGeom prst="rect">
            <a:avLst/>
          </a:prstGeom>
        </p:spPr>
      </p:pic>
      <p:pic>
        <p:nvPicPr>
          <p:cNvPr id="111" name="Picture 110" descr="addin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5981794" y="3961532"/>
            <a:ext cx="780956" cy="384770"/>
          </a:xfrm>
          <a:prstGeom prst="rect">
            <a:avLst/>
          </a:prstGeom>
        </p:spPr>
      </p:pic>
      <p:cxnSp>
        <p:nvCxnSpPr>
          <p:cNvPr id="96" name="Straight Connector 95"/>
          <p:cNvCxnSpPr/>
          <p:nvPr/>
        </p:nvCxnSpPr>
        <p:spPr>
          <a:xfrm>
            <a:off x="641350" y="2112408"/>
            <a:ext cx="20129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41350" y="1660656"/>
            <a:ext cx="20129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637700" y="1660656"/>
            <a:ext cx="0" cy="1863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0" idx="5"/>
            <a:endCxn id="80" idx="0"/>
          </p:cNvCxnSpPr>
          <p:nvPr/>
        </p:nvCxnSpPr>
        <p:spPr>
          <a:xfrm>
            <a:off x="5047985" y="3149669"/>
            <a:ext cx="535960" cy="717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Picture 103" descr="addin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5494249" y="3425013"/>
            <a:ext cx="458833" cy="147846"/>
          </a:xfrm>
          <a:prstGeom prst="rect">
            <a:avLst/>
          </a:prstGeom>
        </p:spPr>
      </p:pic>
      <p:cxnSp>
        <p:nvCxnSpPr>
          <p:cNvPr id="105" name="Straight Connector 104"/>
          <p:cNvCxnSpPr/>
          <p:nvPr/>
        </p:nvCxnSpPr>
        <p:spPr>
          <a:xfrm>
            <a:off x="2113950" y="1641606"/>
            <a:ext cx="0" cy="1863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Multiply 105"/>
          <p:cNvSpPr/>
          <p:nvPr/>
        </p:nvSpPr>
        <p:spPr>
          <a:xfrm flipV="1">
            <a:off x="1980600" y="2052000"/>
            <a:ext cx="71887" cy="85808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Multiply 106"/>
          <p:cNvSpPr/>
          <p:nvPr/>
        </p:nvSpPr>
        <p:spPr>
          <a:xfrm flipV="1">
            <a:off x="1563656" y="2025054"/>
            <a:ext cx="157194" cy="199342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Multiply 108"/>
          <p:cNvSpPr/>
          <p:nvPr/>
        </p:nvSpPr>
        <p:spPr>
          <a:xfrm flipV="1">
            <a:off x="2088550" y="2172650"/>
            <a:ext cx="71887" cy="85808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490245" y="3922917"/>
            <a:ext cx="291555" cy="201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265597" y="5237183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119" name="Picture 118" descr="addin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4432946" y="5463352"/>
            <a:ext cx="282893" cy="204026"/>
          </a:xfrm>
          <a:prstGeom prst="rect">
            <a:avLst/>
          </a:prstGeom>
        </p:spPr>
      </p:pic>
      <p:pic>
        <p:nvPicPr>
          <p:cNvPr id="124" name="Picture 123" descr="addin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4899454" y="5261631"/>
            <a:ext cx="994749" cy="497819"/>
          </a:xfrm>
          <a:prstGeom prst="rect">
            <a:avLst/>
          </a:prstGeom>
        </p:spPr>
      </p:pic>
      <p:sp>
        <p:nvSpPr>
          <p:cNvPr id="116" name="Oval 115"/>
          <p:cNvSpPr/>
          <p:nvPr/>
        </p:nvSpPr>
        <p:spPr>
          <a:xfrm>
            <a:off x="6054359" y="5237183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127" name="Picture 126" descr="addin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6221708" y="5463352"/>
            <a:ext cx="289751" cy="204026"/>
          </a:xfrm>
          <a:prstGeom prst="rect">
            <a:avLst/>
          </a:prstGeom>
        </p:spPr>
      </p:pic>
      <p:cxnSp>
        <p:nvCxnSpPr>
          <p:cNvPr id="121" name="Straight Arrow Connector 120"/>
          <p:cNvCxnSpPr>
            <a:stCxn id="80" idx="3"/>
            <a:endCxn id="113" idx="7"/>
          </p:cNvCxnSpPr>
          <p:nvPr/>
        </p:nvCxnSpPr>
        <p:spPr>
          <a:xfrm flipH="1">
            <a:off x="4788073" y="4389195"/>
            <a:ext cx="579455" cy="937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3" name="Picture 122" descr="addin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615152" y="4722605"/>
            <a:ext cx="358886" cy="116963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>
            <a:off x="641350" y="2569608"/>
            <a:ext cx="20129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Multiply 125"/>
          <p:cNvSpPr/>
          <p:nvPr/>
        </p:nvSpPr>
        <p:spPr>
          <a:xfrm flipV="1">
            <a:off x="2444150" y="2528250"/>
            <a:ext cx="71887" cy="85808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 descr="addin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762750" y="5326826"/>
            <a:ext cx="808837" cy="398139"/>
          </a:xfrm>
          <a:prstGeom prst="rect">
            <a:avLst/>
          </a:prstGeom>
        </p:spPr>
      </p:pic>
      <p:cxnSp>
        <p:nvCxnSpPr>
          <p:cNvPr id="130" name="Straight Arrow Connector 129"/>
          <p:cNvCxnSpPr>
            <a:stCxn id="80" idx="5"/>
          </p:cNvCxnSpPr>
          <p:nvPr/>
        </p:nvCxnSpPr>
        <p:spPr>
          <a:xfrm>
            <a:off x="5800361" y="4389195"/>
            <a:ext cx="518433" cy="872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2" name="Picture 131" descr="addin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6221707" y="4722605"/>
            <a:ext cx="444771" cy="143315"/>
          </a:xfrm>
          <a:prstGeom prst="rect">
            <a:avLst/>
          </a:prstGeom>
        </p:spPr>
      </p:pic>
      <p:cxnSp>
        <p:nvCxnSpPr>
          <p:cNvPr id="133" name="Straight Connector 132"/>
          <p:cNvCxnSpPr/>
          <p:nvPr/>
        </p:nvCxnSpPr>
        <p:spPr>
          <a:xfrm>
            <a:off x="793750" y="2112408"/>
            <a:ext cx="201295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addin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4322001" y="6152115"/>
            <a:ext cx="3327845" cy="162878"/>
          </a:xfrm>
          <a:prstGeom prst="rect">
            <a:avLst/>
          </a:prstGeom>
        </p:spPr>
      </p:pic>
      <p:sp>
        <p:nvSpPr>
          <p:cNvPr id="137" name="Flowchart: Extract 136"/>
          <p:cNvSpPr/>
          <p:nvPr/>
        </p:nvSpPr>
        <p:spPr>
          <a:xfrm>
            <a:off x="1558025" y="2000807"/>
            <a:ext cx="159350" cy="171843"/>
          </a:xfrm>
          <a:prstGeom prst="flowChartExtra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 descr="addin_tmp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3284757" y="1641606"/>
            <a:ext cx="1330395" cy="162878"/>
          </a:xfrm>
          <a:prstGeom prst="rect">
            <a:avLst/>
          </a:prstGeom>
        </p:spPr>
      </p:pic>
      <p:cxnSp>
        <p:nvCxnSpPr>
          <p:cNvPr id="141" name="Straight Arrow Connector 140"/>
          <p:cNvCxnSpPr>
            <a:stCxn id="139" idx="1"/>
          </p:cNvCxnSpPr>
          <p:nvPr/>
        </p:nvCxnSpPr>
        <p:spPr>
          <a:xfrm flipH="1">
            <a:off x="1717375" y="1723045"/>
            <a:ext cx="1567382" cy="328955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48088" y="401986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IP: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  <p:bldP spid="20" grpId="0" animBg="1"/>
      <p:bldP spid="46" grpId="0" animBg="1"/>
      <p:bldP spid="63" grpId="0" animBg="1"/>
      <p:bldP spid="67" grpId="0" animBg="1"/>
      <p:bldP spid="80" grpId="0" animBg="1"/>
      <p:bldP spid="106" grpId="0" animBg="1"/>
      <p:bldP spid="107" grpId="0" animBg="1"/>
      <p:bldP spid="109" grpId="0" animBg="1"/>
      <p:bldP spid="112" grpId="0" animBg="1"/>
      <p:bldP spid="113" grpId="0" animBg="1"/>
      <p:bldP spid="116" grpId="0" animBg="1"/>
      <p:bldP spid="126" grpId="0" animBg="1"/>
      <p:bldP spid="1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M Roman 10" pitchFamily="50" charset="0"/>
              </a:rPr>
              <a:t>Software</a:t>
            </a:r>
            <a:endParaRPr lang="en-US" dirty="0">
              <a:latin typeface="LM Roman 1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289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2200" dirty="0" smtClean="0">
                <a:solidFill>
                  <a:srgbClr val="FF0000"/>
                </a:solidFill>
                <a:latin typeface="LM Roman 10" pitchFamily="50" charset="0"/>
              </a:rPr>
              <a:t>Optimization modeling languages:</a:t>
            </a:r>
          </a:p>
          <a:p>
            <a:r>
              <a:rPr lang="nb-NO" sz="2200" dirty="0" smtClean="0">
                <a:latin typeface="LM Roman 10" pitchFamily="50" charset="0"/>
              </a:rPr>
              <a:t>Matlab through YALMIP</a:t>
            </a:r>
          </a:p>
          <a:p>
            <a:r>
              <a:rPr lang="nb-NO" sz="2200" dirty="0" smtClean="0">
                <a:latin typeface="LM Roman 10" pitchFamily="50" charset="0"/>
              </a:rPr>
              <a:t>GAMS: Generalized Algebraic Modeling System</a:t>
            </a:r>
          </a:p>
          <a:p>
            <a:r>
              <a:rPr lang="nb-NO" sz="2200" dirty="0" smtClean="0">
                <a:latin typeface="LM Roman 10" pitchFamily="50" charset="0"/>
              </a:rPr>
              <a:t>AMPL: A mathematical programming language</a:t>
            </a:r>
            <a:endParaRPr lang="en-US" sz="2200" dirty="0">
              <a:latin typeface="LM Roman 10" pitchFamily="50" charset="0"/>
            </a:endParaRPr>
          </a:p>
        </p:txBody>
      </p:sp>
      <p:pic>
        <p:nvPicPr>
          <p:cNvPr id="5122" name="Picture 2" descr="C:\Users\Administrator\Dropbox\MILP - course module\Resources\Pictures MILP\AMPL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0648" y="2995621"/>
            <a:ext cx="637427" cy="623494"/>
          </a:xfrm>
          <a:prstGeom prst="rect">
            <a:avLst/>
          </a:prstGeom>
          <a:noFill/>
        </p:spPr>
      </p:pic>
      <p:pic>
        <p:nvPicPr>
          <p:cNvPr id="5123" name="Picture 3" descr="C:\Users\Administrator\Dropbox\MILP - course module\Resources\Pictures MILP\GAMS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0379" y="2215893"/>
            <a:ext cx="732842" cy="703528"/>
          </a:xfrm>
          <a:prstGeom prst="rect">
            <a:avLst/>
          </a:prstGeom>
          <a:noFill/>
        </p:spPr>
      </p:pic>
      <p:pic>
        <p:nvPicPr>
          <p:cNvPr id="5124" name="Picture 4" descr="C:\Users\Administrator\Dropbox\MILP - course module\Resources\Pictures MILP\Matla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0740" y="1827216"/>
            <a:ext cx="872263" cy="623741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3881562"/>
            <a:ext cx="8229600" cy="2128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 sz="2400" dirty="0" smtClean="0">
                <a:solidFill>
                  <a:srgbClr val="00B050"/>
                </a:solidFill>
                <a:latin typeface="LM Roman 10" pitchFamily="50" charset="0"/>
                <a:cs typeface="Arial"/>
              </a:rPr>
              <a:t>MILP software:</a:t>
            </a:r>
            <a:endParaRPr kumimoji="0" lang="nb-NO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LM Roman 10" pitchFamily="50" charset="0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M Roman 10" pitchFamily="50" charset="0"/>
                <a:ea typeface="+mn-ea"/>
                <a:cs typeface="Arial"/>
              </a:rPr>
              <a:t>CPLEX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M Roman 10" pitchFamily="50" charset="0"/>
                <a:ea typeface="+mn-ea"/>
                <a:cs typeface="Arial"/>
              </a:rPr>
              <a:t>Gurobi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b-NO" sz="2400" dirty="0" smtClean="0">
                <a:latin typeface="LM Roman 10" pitchFamily="50" charset="0"/>
                <a:cs typeface="Arial"/>
              </a:rPr>
              <a:t>Xpress-MP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M Roman 10" pitchFamily="50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5033" y="397721"/>
            <a:ext cx="8865870" cy="326326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5946" y="3888638"/>
            <a:ext cx="7789545" cy="245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227013"/>
            <a:ext cx="7552944" cy="705599"/>
          </a:xfrm>
        </p:spPr>
        <p:txBody>
          <a:bodyPr>
            <a:normAutofit/>
          </a:bodyPr>
          <a:lstStyle/>
          <a:p>
            <a:r>
              <a:rPr lang="nb-NO" sz="2400" dirty="0" smtClean="0"/>
              <a:t>Recall the LP relaxation:</a:t>
            </a:r>
            <a:endParaRPr lang="en-US" sz="2400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5071" y="1111908"/>
            <a:ext cx="5177028" cy="3678936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4122" y="4954016"/>
            <a:ext cx="5637276" cy="1071372"/>
          </a:xfrm>
          <a:prstGeom prst="rect">
            <a:avLst/>
          </a:prstGeom>
        </p:spPr>
      </p:pic>
      <p:pic>
        <p:nvPicPr>
          <p:cNvPr id="6146" name="Picture 2" descr="C:\Users\bragerug\Documents\Ipe\MILP course Figures\CutFromLPSoluti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2058" y="1606408"/>
            <a:ext cx="3145581" cy="2727467"/>
          </a:xfrm>
          <a:prstGeom prst="rect">
            <a:avLst/>
          </a:prstGeom>
          <a:noFill/>
        </p:spPr>
      </p:pic>
      <p:pic>
        <p:nvPicPr>
          <p:cNvPr id="6147" name="Picture 3" descr="C:\Users\bragerug\Documents\Ipe\MILP course Figures\CutFromLPSolutionNR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5803" y="1607424"/>
            <a:ext cx="3271988" cy="2727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273" cy="72722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Cutting-plane algorithm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6" y="1646234"/>
            <a:ext cx="4832288" cy="3366033"/>
          </a:xfrm>
          <a:prstGeom prst="rect">
            <a:avLst/>
          </a:prstGeom>
        </p:spPr>
      </p:pic>
      <p:pic>
        <p:nvPicPr>
          <p:cNvPr id="8" name="Picture 2 1" descr="C:\Users\bragerug\Documents\Ipe\MILP course Figures\CutFromLPSolutio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6922" y="1168258"/>
            <a:ext cx="3145581" cy="2727467"/>
          </a:xfrm>
          <a:prstGeom prst="rect">
            <a:avLst/>
          </a:prstGeom>
          <a:noFill/>
        </p:spPr>
      </p:pic>
      <p:pic>
        <p:nvPicPr>
          <p:cNvPr id="9" name="Picture 3" descr="C:\Users\bragerug\Documents\Ipe\MILP course Figures\CutFromLPSolutionNR2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90667" y="1169274"/>
            <a:ext cx="3271988" cy="2727467"/>
          </a:xfrm>
          <a:prstGeom prst="rect">
            <a:avLst/>
          </a:prstGeom>
          <a:noFill/>
        </p:spPr>
      </p:pic>
      <p:pic>
        <p:nvPicPr>
          <p:cNvPr id="56" name="Picture 5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39725" y="5568950"/>
            <a:ext cx="4012692" cy="425196"/>
          </a:xfrm>
          <a:prstGeom prst="rect">
            <a:avLst/>
          </a:prstGeom>
        </p:spPr>
      </p:pic>
      <p:pic>
        <p:nvPicPr>
          <p:cNvPr id="7170" name="Picture 2 2" descr="C:\Users\bragerug\Documents\Ipe\MILP course Figures\CutFromLPSolutionNR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89174" y="1168258"/>
            <a:ext cx="3273207" cy="2728483"/>
          </a:xfrm>
          <a:prstGeom prst="rect">
            <a:avLst/>
          </a:prstGeom>
          <a:noFill/>
        </p:spPr>
      </p:pic>
      <p:sp>
        <p:nvSpPr>
          <p:cNvPr id="31" name="Oval 30"/>
          <p:cNvSpPr/>
          <p:nvPr/>
        </p:nvSpPr>
        <p:spPr>
          <a:xfrm>
            <a:off x="6681758" y="5090085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62" name="Picture 6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876342" y="5288802"/>
            <a:ext cx="288131" cy="264033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741284" y="4466995"/>
            <a:ext cx="1105186" cy="392981"/>
          </a:xfrm>
          <a:prstGeom prst="rect">
            <a:avLst/>
          </a:prstGeom>
        </p:spPr>
      </p:pic>
      <p:cxnSp>
        <p:nvCxnSpPr>
          <p:cNvPr id="38" name="Curved Connector 37 1"/>
          <p:cNvCxnSpPr>
            <a:stCxn id="31" idx="7"/>
            <a:endCxn id="31" idx="5"/>
          </p:cNvCxnSpPr>
          <p:nvPr/>
        </p:nvCxnSpPr>
        <p:spPr>
          <a:xfrm rot="16200000" flipH="1">
            <a:off x="6987817" y="5396144"/>
            <a:ext cx="432833" cy="12700"/>
          </a:xfrm>
          <a:prstGeom prst="curvedConnector5">
            <a:avLst>
              <a:gd name="adj1" fmla="val -52815"/>
              <a:gd name="adj2" fmla="val 5913984"/>
              <a:gd name="adj3" fmla="val 152815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075295" y="5280974"/>
            <a:ext cx="1068705" cy="384048"/>
          </a:xfrm>
          <a:prstGeom prst="rect">
            <a:avLst/>
          </a:prstGeom>
        </p:spPr>
      </p:pic>
      <p:pic>
        <p:nvPicPr>
          <p:cNvPr id="47" name="Picture 4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972798" y="4839524"/>
            <a:ext cx="1005840" cy="326898"/>
          </a:xfrm>
          <a:prstGeom prst="rect">
            <a:avLst/>
          </a:prstGeom>
        </p:spPr>
      </p:pic>
      <p:cxnSp>
        <p:nvCxnSpPr>
          <p:cNvPr id="49" name="Curved Connector 37 2"/>
          <p:cNvCxnSpPr/>
          <p:nvPr/>
        </p:nvCxnSpPr>
        <p:spPr>
          <a:xfrm rot="16200000" flipH="1">
            <a:off x="6518518" y="5400857"/>
            <a:ext cx="432833" cy="12700"/>
          </a:xfrm>
          <a:prstGeom prst="curvedConnector5">
            <a:avLst>
              <a:gd name="adj1" fmla="val -52815"/>
              <a:gd name="adj2" fmla="val -5981663"/>
              <a:gd name="adj3" fmla="val 152815"/>
            </a:avLst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185138" y="5702203"/>
            <a:ext cx="867537" cy="602361"/>
          </a:xfrm>
          <a:prstGeom prst="rect">
            <a:avLst/>
          </a:prstGeom>
        </p:spPr>
      </p:pic>
      <p:pic>
        <p:nvPicPr>
          <p:cNvPr id="58" name="Picture 57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731320" y="5280974"/>
            <a:ext cx="1160145" cy="328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M Roman 10" pitchFamily="50" charset="0"/>
              </a:rPr>
              <a:t>Generating valid inequalities </a:t>
            </a:r>
            <a:endParaRPr lang="en-US" dirty="0">
              <a:latin typeface="LM Roman 10" pitchFamily="50" charset="0"/>
            </a:endParaRP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" y="1315497"/>
            <a:ext cx="6972300" cy="4713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LM Roman 10" pitchFamily="50" charset="0"/>
              </a:rPr>
              <a:t>Example on cut generation: </a:t>
            </a:r>
            <a:br>
              <a:rPr lang="en-US" sz="2400" dirty="0" smtClean="0">
                <a:latin typeface="LM Roman 10" pitchFamily="50" charset="0"/>
              </a:rPr>
            </a:br>
            <a:r>
              <a:rPr lang="en-US" sz="2400" dirty="0" err="1" smtClean="0">
                <a:latin typeface="LM Roman 10" pitchFamily="50" charset="0"/>
              </a:rPr>
              <a:t>Chv</a:t>
            </a:r>
            <a:r>
              <a:rPr lang="nb-NO" sz="2400" dirty="0" smtClean="0">
                <a:latin typeface="LM Roman 10" pitchFamily="50" charset="0"/>
              </a:rPr>
              <a:t>átal-Gomory valid inequalities</a:t>
            </a:r>
            <a:endParaRPr lang="en-US" sz="2400" dirty="0">
              <a:latin typeface="LM Roman 10" pitchFamily="50" charset="0"/>
            </a:endParaRP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24667" y="1482979"/>
            <a:ext cx="6973824" cy="4864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Branch-and-cut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470" y="1856188"/>
            <a:ext cx="6665976" cy="1926336"/>
          </a:xfrm>
          <a:prstGeom prst="rect">
            <a:avLst/>
          </a:prstGeom>
        </p:spPr>
      </p:pic>
      <p:pic>
        <p:nvPicPr>
          <p:cNvPr id="5" name="Picture 2" descr="C:\Users\bragerug\Documents\Ipe\MILP course Figures\CutFromLPSolutionNR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339" y="3801398"/>
            <a:ext cx="3061845" cy="2552296"/>
          </a:xfrm>
          <a:prstGeom prst="rect">
            <a:avLst/>
          </a:prstGeom>
          <a:noFill/>
        </p:spPr>
      </p:pic>
      <p:pic>
        <p:nvPicPr>
          <p:cNvPr id="6" name="Picture 5" descr="branch-and-bound tre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46" y="4192061"/>
            <a:ext cx="2850112" cy="1840027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104396" y="5120640"/>
            <a:ext cx="785655" cy="4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7" y="115567"/>
            <a:ext cx="8073561" cy="5793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Earlier IP example: Branch-and-Cut</a:t>
            </a:r>
            <a:endParaRPr lang="en-US" dirty="0"/>
          </a:p>
        </p:txBody>
      </p:sp>
      <p:pic>
        <p:nvPicPr>
          <p:cNvPr id="144" name="Picture 14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15827" y="4471158"/>
            <a:ext cx="2318861" cy="164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91277"/>
            <a:ext cx="343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Branching rule: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most fractional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Node selection rule: </a:t>
            </a:r>
            <a:r>
              <a:rPr lang="en-US" dirty="0" smtClean="0">
                <a:solidFill>
                  <a:srgbClr val="00B050"/>
                </a:solidFill>
              </a:rPr>
              <a:t>best-bound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31883" y="1351724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678762" y="1566343"/>
            <a:ext cx="274320" cy="204026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318794" y="1437608"/>
            <a:ext cx="1105186" cy="39298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71194" y="2660496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618073" y="2854478"/>
            <a:ext cx="282893" cy="204026"/>
          </a:xfrm>
          <a:prstGeom prst="rect">
            <a:avLst/>
          </a:prstGeom>
        </p:spPr>
      </p:pic>
      <p:pic>
        <p:nvPicPr>
          <p:cNvPr id="62" name="Picture 6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175103" y="2755309"/>
            <a:ext cx="808837" cy="3981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83313" y="1381752"/>
            <a:ext cx="340667" cy="2523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25509" y="2627193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92860" y="2853363"/>
            <a:ext cx="281178" cy="204026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269291" y="2785470"/>
            <a:ext cx="818941" cy="367978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6" idx="5"/>
            <a:endCxn id="11" idx="1"/>
          </p:cNvCxnSpPr>
          <p:nvPr/>
        </p:nvCxnSpPr>
        <p:spPr>
          <a:xfrm>
            <a:off x="6054359" y="1874200"/>
            <a:ext cx="506478" cy="875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  <a:endCxn id="20" idx="7"/>
          </p:cNvCxnSpPr>
          <p:nvPr/>
        </p:nvCxnSpPr>
        <p:spPr>
          <a:xfrm flipH="1">
            <a:off x="5047985" y="1874200"/>
            <a:ext cx="573541" cy="842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854503" y="2144158"/>
            <a:ext cx="386963" cy="124688"/>
          </a:xfrm>
          <a:prstGeom prst="rect">
            <a:avLst/>
          </a:prstGeom>
        </p:spPr>
      </p:pic>
      <p:pic>
        <p:nvPicPr>
          <p:cNvPr id="97" name="Picture 96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6471195" y="2144160"/>
            <a:ext cx="429771" cy="140091"/>
          </a:xfrm>
          <a:prstGeom prst="rect">
            <a:avLst/>
          </a:prstGeom>
        </p:spPr>
      </p:pic>
      <p:pic>
        <p:nvPicPr>
          <p:cNvPr id="4098" name="Picture 2" descr="C:\Users\bragerug\Documents\PhD emner\TK8111 - Topics in System and Control Theory\Simulations\BranchAndBound\Figures\FiguersMILPCourseMatlab\Ex1FeasibleRegion.emf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3630" y="1477309"/>
            <a:ext cx="3219361" cy="2299767"/>
          </a:xfrm>
          <a:prstGeom prst="rect">
            <a:avLst/>
          </a:prstGeom>
          <a:noFill/>
        </p:spPr>
      </p:pic>
      <p:sp>
        <p:nvSpPr>
          <p:cNvPr id="46" name="Multiply 45"/>
          <p:cNvSpPr/>
          <p:nvPr/>
        </p:nvSpPr>
        <p:spPr>
          <a:xfrm flipV="1">
            <a:off x="1645575" y="1874200"/>
            <a:ext cx="224287" cy="89643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3284757" y="3239312"/>
            <a:ext cx="811058" cy="612119"/>
          </a:xfrm>
          <a:prstGeom prst="rect">
            <a:avLst/>
          </a:prstGeom>
        </p:spPr>
      </p:pic>
      <p:cxnSp>
        <p:nvCxnSpPr>
          <p:cNvPr id="96" name="Straight Connector 95"/>
          <p:cNvCxnSpPr/>
          <p:nvPr/>
        </p:nvCxnSpPr>
        <p:spPr>
          <a:xfrm>
            <a:off x="641350" y="2112408"/>
            <a:ext cx="20129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41350" y="1660656"/>
            <a:ext cx="20129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113950" y="1641606"/>
            <a:ext cx="0" cy="18635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Multiply 105"/>
          <p:cNvSpPr/>
          <p:nvPr/>
        </p:nvSpPr>
        <p:spPr>
          <a:xfrm flipV="1">
            <a:off x="1980600" y="2052000"/>
            <a:ext cx="71887" cy="85808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Multiply 106"/>
          <p:cNvSpPr/>
          <p:nvPr/>
        </p:nvSpPr>
        <p:spPr>
          <a:xfrm flipV="1">
            <a:off x="1563656" y="2033005"/>
            <a:ext cx="157194" cy="199342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Multiply 108"/>
          <p:cNvSpPr/>
          <p:nvPr/>
        </p:nvSpPr>
        <p:spPr>
          <a:xfrm flipV="1">
            <a:off x="2088550" y="2172650"/>
            <a:ext cx="71887" cy="85808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3649684" y="4354572"/>
            <a:ext cx="5061204" cy="233172"/>
          </a:xfrm>
          <a:prstGeom prst="rect">
            <a:avLst/>
          </a:prstGeom>
        </p:spPr>
      </p:pic>
      <p:pic>
        <p:nvPicPr>
          <p:cNvPr id="139" name="Picture 138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3284757" y="1641606"/>
            <a:ext cx="1330395" cy="162878"/>
          </a:xfrm>
          <a:prstGeom prst="rect">
            <a:avLst/>
          </a:prstGeom>
        </p:spPr>
      </p:pic>
      <p:cxnSp>
        <p:nvCxnSpPr>
          <p:cNvPr id="141" name="Straight Arrow Connector 140"/>
          <p:cNvCxnSpPr>
            <a:stCxn id="139" idx="1"/>
          </p:cNvCxnSpPr>
          <p:nvPr/>
        </p:nvCxnSpPr>
        <p:spPr>
          <a:xfrm flipH="1">
            <a:off x="1717375" y="1723045"/>
            <a:ext cx="1567382" cy="328955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48088" y="4019863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IP: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1350" y="1660656"/>
            <a:ext cx="2643407" cy="119382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37"/>
          <p:cNvCxnSpPr>
            <a:stCxn id="20" idx="1"/>
            <a:endCxn id="20" idx="3"/>
          </p:cNvCxnSpPr>
          <p:nvPr/>
        </p:nvCxnSpPr>
        <p:spPr>
          <a:xfrm rot="16200000" flipH="1">
            <a:off x="4398735" y="2933252"/>
            <a:ext cx="432833" cy="12700"/>
          </a:xfrm>
          <a:prstGeom prst="curvedConnector5">
            <a:avLst>
              <a:gd name="adj1" fmla="val -52815"/>
              <a:gd name="adj2" fmla="val -5633277"/>
              <a:gd name="adj3" fmla="val 152815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addin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3580194" y="2419665"/>
            <a:ext cx="528066" cy="108585"/>
          </a:xfrm>
          <a:prstGeom prst="rect">
            <a:avLst/>
          </a:prstGeom>
        </p:spPr>
      </p:pic>
      <p:pic>
        <p:nvPicPr>
          <p:cNvPr id="58" name="Picture 57" descr="addin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3649684" y="4019864"/>
            <a:ext cx="4334256" cy="207455"/>
          </a:xfrm>
          <a:prstGeom prst="rect">
            <a:avLst/>
          </a:prstGeom>
        </p:spPr>
      </p:pic>
      <p:pic>
        <p:nvPicPr>
          <p:cNvPr id="63" name="Picture 62" descr="addin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482930" y="4935299"/>
            <a:ext cx="1666494" cy="204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  <p:bldP spid="20" grpId="0" animBg="1"/>
      <p:bldP spid="46" grpId="0" animBg="1"/>
      <p:bldP spid="106" grpId="0" animBg="1"/>
      <p:bldP spid="107" grpId="0" animBg="1"/>
      <p:bldP spid="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latin typeface="LM Roman 10" pitchFamily="50" charset="0"/>
              </a:rPr>
              <a:t>Content</a:t>
            </a:r>
            <a:endParaRPr lang="nb-NO" dirty="0">
              <a:latin typeface="LM Roman 10" pitchFamily="50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7847970" cy="2163198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>
                <a:latin typeface="LM Roman 10" pitchFamily="50" charset="0"/>
              </a:rPr>
              <a:t>The Branch-and-</a:t>
            </a:r>
            <a:r>
              <a:rPr lang="nb-NO" dirty="0" err="1" smtClean="0">
                <a:latin typeface="LM Roman 10" pitchFamily="50" charset="0"/>
              </a:rPr>
              <a:t>Bound</a:t>
            </a:r>
            <a:r>
              <a:rPr lang="nb-NO" dirty="0" smtClean="0">
                <a:latin typeface="LM Roman 10" pitchFamily="50" charset="0"/>
              </a:rPr>
              <a:t> (BB) method.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  <a:latin typeface="LM Roman 10" pitchFamily="50" charset="0"/>
              </a:rPr>
              <a:t>the framework for almost all commercial software for solving mixed integer linear programs</a:t>
            </a:r>
            <a:endParaRPr lang="nb-NO" dirty="0" smtClean="0">
              <a:solidFill>
                <a:srgbClr val="00B0F0"/>
              </a:solidFill>
              <a:latin typeface="LM Roman 10" pitchFamily="50" charset="0"/>
            </a:endParaRPr>
          </a:p>
          <a:p>
            <a:r>
              <a:rPr lang="nb-NO" dirty="0" smtClean="0">
                <a:latin typeface="LM Roman 10" pitchFamily="50" charset="0"/>
              </a:rPr>
              <a:t>Cutting-plane (CP) algorithms.</a:t>
            </a:r>
          </a:p>
          <a:p>
            <a:r>
              <a:rPr lang="nb-NO" dirty="0" smtClean="0">
                <a:latin typeface="LM Roman 10" pitchFamily="50" charset="0"/>
              </a:rPr>
              <a:t>Branch-and-Cut (BC)</a:t>
            </a:r>
          </a:p>
          <a:p>
            <a:pPr lvl="1"/>
            <a:r>
              <a:rPr lang="nb-NO" dirty="0" smtClean="0">
                <a:solidFill>
                  <a:schemeClr val="accent4">
                    <a:lumMod val="75000"/>
                  </a:schemeClr>
                </a:solidFill>
                <a:latin typeface="LM Roman 10" pitchFamily="50" charset="0"/>
              </a:rPr>
              <a:t>The most efficient general-purpose algorithms for solving MILPs</a:t>
            </a:r>
          </a:p>
          <a:p>
            <a:pPr>
              <a:buNone/>
            </a:pPr>
            <a:endParaRPr lang="nb-NO" dirty="0">
              <a:latin typeface="LM Roman 10" pitchFamily="50" charset="0"/>
            </a:endParaRPr>
          </a:p>
        </p:txBody>
      </p:sp>
      <p:pic>
        <p:nvPicPr>
          <p:cNvPr id="4" name="Picture 3" descr="branch-and-bound 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29" y="4009181"/>
            <a:ext cx="2850112" cy="1840027"/>
          </a:xfrm>
          <a:prstGeom prst="rect">
            <a:avLst/>
          </a:prstGeom>
        </p:spPr>
      </p:pic>
      <p:pic>
        <p:nvPicPr>
          <p:cNvPr id="5" name="Picture 2" descr="C:\Users\bragerug\Documents\Ipe\MILP course Figures\MILPIllustr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602" y="3890692"/>
            <a:ext cx="2411052" cy="1958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M Roman 10" pitchFamily="50" charset="0"/>
              </a:rPr>
              <a:t>The GAP problem in GAMS with Branch and Cut</a:t>
            </a:r>
            <a:endParaRPr lang="en-US" dirty="0">
              <a:latin typeface="LM Roman 1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M Roman 10" pitchFamily="50" charset="0"/>
              </a:rPr>
              <a:t>Choice of LP algorithm in Branch and Bound</a:t>
            </a:r>
            <a:endParaRPr lang="en-US" dirty="0">
              <a:latin typeface="LM Roman 10" pitchFamily="50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02633" y="2104446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149512" y="2319065"/>
            <a:ext cx="274320" cy="204026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614752" y="1803234"/>
            <a:ext cx="1203960" cy="3870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941944" y="3413218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31" name="Picture 3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175387" y="3772653"/>
            <a:ext cx="251460" cy="18135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100097" y="3413218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30" name="Picture 2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77311" y="3733066"/>
            <a:ext cx="249936" cy="181356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4" idx="5"/>
            <a:endCxn id="7" idx="1"/>
          </p:cNvCxnSpPr>
          <p:nvPr/>
        </p:nvCxnSpPr>
        <p:spPr>
          <a:xfrm>
            <a:off x="7525109" y="2626922"/>
            <a:ext cx="506478" cy="875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 flipH="1">
            <a:off x="6518735" y="2626922"/>
            <a:ext cx="573541" cy="842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69008" y="2752227"/>
            <a:ext cx="3468624" cy="236220"/>
          </a:xfrm>
          <a:prstGeom prst="rect">
            <a:avLst/>
          </a:prstGeom>
        </p:spPr>
      </p:pic>
      <p:pic>
        <p:nvPicPr>
          <p:cNvPr id="44" name="Picture 4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9008" y="3246583"/>
            <a:ext cx="4288536" cy="219456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719951" y="1671099"/>
            <a:ext cx="5877660" cy="126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M Roman 10" pitchFamily="50" charset="0"/>
                <a:ea typeface="+mn-ea"/>
                <a:cs typeface="Arial"/>
              </a:rPr>
              <a:t>Very important for the numerical efficiency of branch-and-bound methods.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M Roman 10" pitchFamily="50" charset="0"/>
                <a:ea typeface="+mn-ea"/>
                <a:cs typeface="Arial"/>
              </a:rPr>
              <a:t>Re-use optimal basis from one node to the next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M Roman 10" pitchFamily="50" charset="0"/>
                <a:ea typeface="+mn-ea"/>
                <a:cs typeface="Arial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M Roman 10" pitchFamily="50" charset="0"/>
              <a:ea typeface="+mn-ea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5" y="4262440"/>
            <a:ext cx="5582137" cy="568787"/>
          </a:xfrm>
          <a:prstGeom prst="rect">
            <a:avLst/>
          </a:prstGeom>
        </p:spPr>
      </p:pic>
      <p:pic>
        <p:nvPicPr>
          <p:cNvPr id="39" name="Picture 38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789304" y="5212650"/>
            <a:ext cx="4081272" cy="182880"/>
          </a:xfrm>
          <a:prstGeom prst="rect">
            <a:avLst/>
          </a:prstGeom>
        </p:spPr>
      </p:pic>
      <p:pic>
        <p:nvPicPr>
          <p:cNvPr id="43" name="Picture 42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65072" y="5820354"/>
            <a:ext cx="6313932" cy="184404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237739" y="3479265"/>
            <a:ext cx="365189" cy="190310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095681" y="3518903"/>
            <a:ext cx="370332" cy="19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of large-scale MILPs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LM Roman 10" pitchFamily="50" charset="0"/>
              </a:rPr>
              <a:t>Important aspects of the branch-and-cut algorithm:</a:t>
            </a:r>
          </a:p>
          <a:p>
            <a:r>
              <a:rPr lang="en-US" sz="2000" dirty="0" err="1" smtClean="0">
                <a:latin typeface="LM Roman 10" pitchFamily="50" charset="0"/>
              </a:rPr>
              <a:t>Presolve</a:t>
            </a:r>
            <a:r>
              <a:rPr lang="en-US" sz="2000" dirty="0" smtClean="0">
                <a:latin typeface="LM Roman 10" pitchFamily="50" charset="0"/>
              </a:rPr>
              <a:t> routines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LM Roman 10" pitchFamily="50" charset="0"/>
              </a:rPr>
              <a:t>Parallelization</a:t>
            </a:r>
            <a:r>
              <a:rPr lang="en-US" sz="2000" dirty="0" smtClean="0">
                <a:latin typeface="LM Roman 10" pitchFamily="50" charset="0"/>
              </a:rPr>
              <a:t> of branch-and-bound tree</a:t>
            </a:r>
          </a:p>
          <a:p>
            <a:r>
              <a:rPr lang="en-US" sz="2000" dirty="0" smtClean="0">
                <a:latin typeface="LM Roman 10" pitchFamily="50" charset="0"/>
              </a:rPr>
              <a:t>Efficiency of LP algorithm</a:t>
            </a:r>
          </a:p>
          <a:p>
            <a:pPr>
              <a:buNone/>
            </a:pPr>
            <a:endParaRPr lang="en-US" sz="2000" dirty="0" smtClean="0">
              <a:latin typeface="LM Roman 10" pitchFamily="50" charset="0"/>
            </a:endParaRPr>
          </a:p>
          <a:p>
            <a:pPr>
              <a:buNone/>
            </a:pPr>
            <a:r>
              <a:rPr lang="en-US" sz="2000" dirty="0" smtClean="0">
                <a:latin typeface="LM Roman 10" pitchFamily="50" charset="0"/>
              </a:rPr>
              <a:t>Utilize structures in problem:</a:t>
            </a:r>
          </a:p>
          <a:p>
            <a:r>
              <a:rPr lang="en-US" sz="2000" dirty="0" smtClean="0">
                <a:latin typeface="LM Roman 10" pitchFamily="50" charset="0"/>
              </a:rPr>
              <a:t>Decomposition algorithms</a:t>
            </a:r>
          </a:p>
          <a:p>
            <a:pPr>
              <a:buNone/>
            </a:pPr>
            <a:endParaRPr lang="en-US" sz="2000" dirty="0" smtClean="0">
              <a:latin typeface="LM Roman 10" pitchFamily="50" charset="0"/>
            </a:endParaRPr>
          </a:p>
          <a:p>
            <a:r>
              <a:rPr lang="en-US" sz="2000" dirty="0" smtClean="0">
                <a:latin typeface="LM Roman 10" pitchFamily="50" charset="0"/>
              </a:rPr>
              <a:t>Apply heuristics to generate a </a:t>
            </a:r>
          </a:p>
          <a:p>
            <a:pPr>
              <a:buNone/>
            </a:pPr>
            <a:r>
              <a:rPr lang="en-US" sz="2000" dirty="0" smtClean="0">
                <a:latin typeface="LM Roman 10" pitchFamily="50" charset="0"/>
              </a:rPr>
              <a:t>	</a:t>
            </a:r>
            <a:r>
              <a:rPr lang="en-US" sz="2000" u="sng" dirty="0" smtClean="0">
                <a:latin typeface="LM Roman 10" pitchFamily="50" charset="0"/>
              </a:rPr>
              <a:t>feasible</a:t>
            </a:r>
            <a:r>
              <a:rPr lang="en-US" sz="2000" dirty="0" smtClean="0">
                <a:latin typeface="LM Roman 10" pitchFamily="50" charset="0"/>
              </a:rPr>
              <a:t> solution </a:t>
            </a:r>
            <a:endParaRPr lang="en-US" sz="2000" dirty="0">
              <a:latin typeface="LM Roman 10" pitchFamily="50" charset="0"/>
            </a:endParaRPr>
          </a:p>
        </p:txBody>
      </p:sp>
      <p:pic>
        <p:nvPicPr>
          <p:cNvPr id="4" name="Picture 3" descr="branch-and-bound 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888" y="2063449"/>
            <a:ext cx="2850112" cy="1840027"/>
          </a:xfrm>
          <a:prstGeom prst="rect">
            <a:avLst/>
          </a:prstGeom>
        </p:spPr>
      </p:pic>
      <p:pic>
        <p:nvPicPr>
          <p:cNvPr id="1026" name="Picture 2" descr="C:\Users\bragerug\Documents\Ipe\BlockAngularStructureIllustr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2991" y="3903476"/>
            <a:ext cx="2519690" cy="1988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M Roman 10" pitchFamily="50" charset="0"/>
              </a:rPr>
              <a:t>MINLP: challenges </a:t>
            </a:r>
            <a:endParaRPr lang="en-US" dirty="0">
              <a:latin typeface="LM Roman 10" pitchFamily="50" charset="0"/>
            </a:endParaRPr>
          </a:p>
        </p:txBody>
      </p:sp>
      <p:pic>
        <p:nvPicPr>
          <p:cNvPr id="2052" name="Picture 4" descr="C:\Users\Administrator\Dropbox\MILP - course module\Resources\Pictures MILP\LocalMinima3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1731" y="811032"/>
            <a:ext cx="3305069" cy="2592705"/>
          </a:xfrm>
          <a:prstGeom prst="rect">
            <a:avLst/>
          </a:prstGeom>
          <a:noFill/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16436" y="1593793"/>
            <a:ext cx="2034540" cy="1232916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" y="3546859"/>
            <a:ext cx="6661404" cy="609600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2371" y="4814515"/>
            <a:ext cx="6976872" cy="1347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805"/>
            <a:ext cx="7374467" cy="874644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LM Roman 10" pitchFamily="50" charset="0"/>
              </a:rPr>
              <a:t>MINLP: solution approaches</a:t>
            </a:r>
            <a:endParaRPr lang="en-US" sz="3000" dirty="0">
              <a:latin typeface="LM Roman 10" pitchFamily="50" charset="0"/>
            </a:endParaRPr>
          </a:p>
        </p:txBody>
      </p:sp>
      <p:pic>
        <p:nvPicPr>
          <p:cNvPr id="4" name="Picture 3 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0231" y="906449"/>
            <a:ext cx="2034540" cy="1232916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2759" y="2417648"/>
            <a:ext cx="6976872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9" y="4606008"/>
            <a:ext cx="6976872" cy="1652674"/>
          </a:xfrm>
          <a:prstGeom prst="rect">
            <a:avLst/>
          </a:prstGeom>
        </p:spPr>
      </p:pic>
      <p:pic>
        <p:nvPicPr>
          <p:cNvPr id="3074" name="Picture 2" descr="C:\Users\Administrator\Dropbox\MILP - course module\Resources\Pictures MILP\nonconvexMINLPZIB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0683" y="3562184"/>
            <a:ext cx="1600490" cy="18992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338280" y="5661329"/>
            <a:ext cx="7328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Source: ZIB Berlin</a:t>
            </a:r>
            <a:endParaRPr lang="en-US" sz="600" dirty="0"/>
          </a:p>
        </p:txBody>
      </p:sp>
      <p:pic>
        <p:nvPicPr>
          <p:cNvPr id="3075" name="Picture 3 2" descr="C:\Users\bragerug\Documents\Ipe\MILP course Figures\BBEx1\BBNLP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76235" y="906449"/>
            <a:ext cx="2294938" cy="1734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M Roman 10" pitchFamily="50" charset="0"/>
              </a:rPr>
              <a:t>Conclusions</a:t>
            </a:r>
            <a:endParaRPr lang="en-US" dirty="0">
              <a:latin typeface="LM Roman 1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LM Roman 10" pitchFamily="50" charset="0"/>
              </a:rPr>
              <a:t>Branch-and-bound defines the basis for all modern MILP codes.</a:t>
            </a:r>
          </a:p>
          <a:p>
            <a:r>
              <a:rPr lang="en-US" dirty="0" smtClean="0">
                <a:latin typeface="LM Roman 10" pitchFamily="50" charset="0"/>
              </a:rPr>
              <a:t>Pure cutting-plane approaches are ineffective for large MILPs.</a:t>
            </a:r>
          </a:p>
          <a:p>
            <a:r>
              <a:rPr lang="en-US" dirty="0" smtClean="0">
                <a:latin typeface="LM Roman 10" pitchFamily="50" charset="0"/>
              </a:rPr>
              <a:t>BB is very efficient when integrated with advanced cut-generation, leading to branch-and-cut methods.</a:t>
            </a:r>
          </a:p>
          <a:p>
            <a:r>
              <a:rPr lang="en-US" dirty="0" smtClean="0">
                <a:latin typeface="LM Roman 10" pitchFamily="50" charset="0"/>
              </a:rPr>
              <a:t>Solving large-scale MINLPs are significantly more difficult than MILPs.</a:t>
            </a:r>
            <a:endParaRPr lang="en-US" dirty="0">
              <a:latin typeface="LM Roman 1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7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latin typeface="LM Roman 10" pitchFamily="50" charset="0"/>
              </a:rPr>
              <a:t>Basic idea of Branch-and-bound </a:t>
            </a:r>
            <a:endParaRPr lang="nb-NO" dirty="0">
              <a:latin typeface="LM Roman 1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39654"/>
            <a:ext cx="6927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LM Roman 10" pitchFamily="50" charset="0"/>
              </a:rPr>
              <a:t>BB is a divide and conquer approach: break problem into subproblems (sequence of LPs) that are easier to solve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LM Roman 10" pitchFamily="50" charset="0"/>
            </a:endParaRPr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1619" y="2186810"/>
            <a:ext cx="5204460" cy="1049655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1619" y="3444281"/>
            <a:ext cx="6153150" cy="824865"/>
          </a:xfrm>
          <a:prstGeom prst="rect">
            <a:avLst/>
          </a:prstGeom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1620" y="4805303"/>
            <a:ext cx="7187565" cy="1255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38132" cy="7228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Decomposing the initial formulation </a:t>
            </a:r>
            <a:r>
              <a:rPr lang="en-US" i="1" dirty="0" smtClean="0"/>
              <a:t>P</a:t>
            </a:r>
            <a:endParaRPr lang="en-US" i="1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0745" y="1104163"/>
            <a:ext cx="6970776" cy="2159508"/>
          </a:xfrm>
          <a:prstGeom prst="rect">
            <a:avLst/>
          </a:prstGeom>
        </p:spPr>
      </p:pic>
      <p:pic>
        <p:nvPicPr>
          <p:cNvPr id="1027" name="Picture 3" descr="C:\Users\bragerug\Documents\Ipe\MILP course Figures\LPRelaxationSoluti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4252" y="3261005"/>
            <a:ext cx="3042560" cy="2666994"/>
          </a:xfrm>
          <a:prstGeom prst="rect">
            <a:avLst/>
          </a:prstGeom>
          <a:noFill/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5505" y="3359247"/>
            <a:ext cx="4442816" cy="1141598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5505" y="4648625"/>
            <a:ext cx="4600956" cy="1656588"/>
          </a:xfrm>
          <a:prstGeom prst="rect">
            <a:avLst/>
          </a:prstGeom>
        </p:spPr>
      </p:pic>
      <p:pic>
        <p:nvPicPr>
          <p:cNvPr id="1031" name="Picture 7" descr="C:\Users\bragerug\Documents\Ipe\MILP course Figures\LPRelaxationPartiti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38956" y="3263671"/>
            <a:ext cx="3305044" cy="287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61326" cy="715332"/>
          </a:xfrm>
        </p:spPr>
        <p:txBody>
          <a:bodyPr/>
          <a:lstStyle/>
          <a:p>
            <a:r>
              <a:rPr lang="en-US" dirty="0" smtClean="0"/>
              <a:t>Enumeration tree</a:t>
            </a:r>
            <a:endParaRPr lang="en-US" dirty="0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62131" y="1361104"/>
            <a:ext cx="2473452" cy="1758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443" y="991772"/>
            <a:ext cx="143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22BD"/>
                </a:solidFill>
              </a:rPr>
              <a:t>IP example 1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bragerug\Documents\PhD emner\TK8111 - Topics in System and Control Theory\Simulations\BranchAndBound\Figures\FiguersMILPCourseMatlab\Ex1LPSolution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58419" y="640848"/>
            <a:ext cx="3768185" cy="2814384"/>
          </a:xfrm>
          <a:prstGeom prst="rect">
            <a:avLst/>
          </a:prstGeom>
          <a:noFill/>
        </p:spPr>
      </p:pic>
      <p:pic>
        <p:nvPicPr>
          <p:cNvPr id="2054" name="Picture 6" descr="C:\Users\bragerug\Documents\PhD emner\TK8111 - Topics in System and Control Theory\Simulations\BranchAndBound\Figures\FiguersMILPCourseMatlab\Ex1Node2Sol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58420" y="640848"/>
            <a:ext cx="3768184" cy="281438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058420" y="4173216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LM Roman 10" pitchFamily="50" charset="0"/>
              </a:rPr>
              <a:t>How to proceed without</a:t>
            </a:r>
          </a:p>
          <a:p>
            <a:r>
              <a:rPr lang="en-US" dirty="0" smtClean="0">
                <a:solidFill>
                  <a:srgbClr val="FF0000"/>
                </a:solidFill>
                <a:latin typeface="LM Roman 10" pitchFamily="50" charset="0"/>
              </a:rPr>
              <a:t>complete enumeration?</a:t>
            </a:r>
            <a:endParaRPr lang="en-US" dirty="0">
              <a:solidFill>
                <a:srgbClr val="FF0000"/>
              </a:solidFill>
              <a:latin typeface="LM Roman 10" pitchFamily="50" charset="0"/>
            </a:endParaRPr>
          </a:p>
        </p:txBody>
      </p:sp>
      <p:pic>
        <p:nvPicPr>
          <p:cNvPr id="2061" name="Picture 13" descr="C:\Users\bragerug\Documents\PhD emner\TK8111 - Topics in System and Control Theory\Simulations\BranchAndBound\Figures\FiguersMILPCourseMatlab\Ex1Node3SolMod.e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65136" y="640848"/>
            <a:ext cx="3761468" cy="2814384"/>
          </a:xfrm>
          <a:prstGeom prst="rect">
            <a:avLst/>
          </a:prstGeom>
          <a:noFill/>
        </p:spPr>
      </p:pic>
      <p:sp>
        <p:nvSpPr>
          <p:cNvPr id="28" name="Oval 27"/>
          <p:cNvSpPr/>
          <p:nvPr/>
        </p:nvSpPr>
        <p:spPr>
          <a:xfrm>
            <a:off x="2059294" y="3496680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29" name="Picture 2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206173" y="3711299"/>
            <a:ext cx="274320" cy="204026"/>
          </a:xfrm>
          <a:prstGeom prst="rect">
            <a:avLst/>
          </a:prstGeom>
        </p:spPr>
      </p:pic>
      <p:pic>
        <p:nvPicPr>
          <p:cNvPr id="49" name="Picture 4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846205" y="3526708"/>
            <a:ext cx="1278827" cy="454724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004037" y="4999434"/>
            <a:ext cx="282893" cy="204026"/>
          </a:xfrm>
          <a:prstGeom prst="rect">
            <a:avLst/>
          </a:prstGeom>
        </p:spPr>
      </p:pic>
      <p:pic>
        <p:nvPicPr>
          <p:cNvPr id="58" name="Picture 5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702513" y="4900264"/>
            <a:ext cx="932117" cy="44805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253323" y="3526708"/>
            <a:ext cx="449191" cy="2523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52920" y="4772149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35" name="Picture 34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20271" y="4998319"/>
            <a:ext cx="281178" cy="204026"/>
          </a:xfrm>
          <a:prstGeom prst="rect">
            <a:avLst/>
          </a:prstGeom>
        </p:spPr>
      </p:pic>
      <p:pic>
        <p:nvPicPr>
          <p:cNvPr id="57" name="Picture 56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796700" y="4930426"/>
            <a:ext cx="932117" cy="448056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stCxn id="28" idx="5"/>
          </p:cNvCxnSpPr>
          <p:nvPr/>
        </p:nvCxnSpPr>
        <p:spPr>
          <a:xfrm>
            <a:off x="2581770" y="4019156"/>
            <a:ext cx="506478" cy="875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3"/>
            <a:endCxn id="34" idx="7"/>
          </p:cNvCxnSpPr>
          <p:nvPr/>
        </p:nvCxnSpPr>
        <p:spPr>
          <a:xfrm flipH="1">
            <a:off x="1575396" y="4019156"/>
            <a:ext cx="573541" cy="842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262085" y="4266827"/>
            <a:ext cx="478727" cy="156020"/>
          </a:xfrm>
          <a:prstGeom prst="rect">
            <a:avLst/>
          </a:prstGeom>
        </p:spPr>
      </p:pic>
      <p:pic>
        <p:nvPicPr>
          <p:cNvPr id="52" name="Picture 51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998604" y="4289116"/>
            <a:ext cx="480060" cy="154686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846205" y="4819547"/>
            <a:ext cx="612119" cy="61211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</a:t>
            </a:r>
            <a:endParaRPr lang="en-US" dirty="0"/>
          </a:p>
        </p:txBody>
      </p:sp>
      <p:pic>
        <p:nvPicPr>
          <p:cNvPr id="44" name="Picture 43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04839" y="3416098"/>
            <a:ext cx="1354455" cy="161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23" y="21102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LM Roman 10" pitchFamily="50" charset="0"/>
              </a:rPr>
              <a:t>Implicit enumeration: Utilize solution </a:t>
            </a:r>
            <a:r>
              <a:rPr lang="en-US" sz="2800" u="sng" dirty="0" smtClean="0">
                <a:latin typeface="LM Roman 10" pitchFamily="50" charset="0"/>
              </a:rPr>
              <a:t>bounds</a:t>
            </a:r>
            <a:endParaRPr lang="en-US" sz="2800" u="sng" dirty="0">
              <a:latin typeface="LM Roman 10" pitchFamily="50" charset="0"/>
            </a:endParaRPr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894" y="2903916"/>
            <a:ext cx="6669024" cy="428244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14004" y="4091872"/>
            <a:ext cx="5170932" cy="737616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810342" y="1630017"/>
            <a:ext cx="2510028" cy="996696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86894" y="3378936"/>
            <a:ext cx="6667500" cy="455676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77467" y="1251921"/>
            <a:ext cx="4698492" cy="204216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74242" y="4961618"/>
            <a:ext cx="458876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Pruning </a:t>
            </a:r>
            <a:r>
              <a:rPr lang="en-US" dirty="0" smtClean="0">
                <a:solidFill>
                  <a:srgbClr val="FFC000"/>
                </a:solidFill>
              </a:rPr>
              <a:t>(= be</a:t>
            </a:r>
            <a:r>
              <a:rPr lang="nb-NO" dirty="0" smtClean="0">
                <a:solidFill>
                  <a:srgbClr val="FFC000"/>
                </a:solidFill>
              </a:rPr>
              <a:t>skjæring av tre)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5563" y="1417638"/>
            <a:ext cx="70166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Utilize </a:t>
            </a:r>
            <a:r>
              <a:rPr lang="en-US" sz="2000" u="sng" dirty="0" smtClean="0">
                <a:solidFill>
                  <a:srgbClr val="002060"/>
                </a:solidFill>
              </a:rPr>
              <a:t>convexity </a:t>
            </a:r>
            <a:r>
              <a:rPr lang="en-US" sz="2000" dirty="0" smtClean="0">
                <a:solidFill>
                  <a:srgbClr val="002060"/>
                </a:solidFill>
              </a:rPr>
              <a:t>of the LP relaxations to prune the enumeration tree.</a:t>
            </a:r>
          </a:p>
          <a:p>
            <a:pPr algn="ctr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Pruning by optimality : </a:t>
            </a:r>
            <a:r>
              <a:rPr lang="en-US" dirty="0" smtClean="0"/>
              <a:t>A solution is </a:t>
            </a:r>
            <a:r>
              <a:rPr lang="en-US" dirty="0" smtClean="0">
                <a:solidFill>
                  <a:srgbClr val="C00000"/>
                </a:solidFill>
              </a:rPr>
              <a:t>integer feasible</a:t>
            </a:r>
            <a:r>
              <a:rPr lang="en-US" dirty="0" smtClean="0"/>
              <a:t>; the solution cannot be improved by further decomposing the formulation and adding bounds.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Pruning by bound</a:t>
            </a:r>
            <a:r>
              <a:rPr lang="en-US" dirty="0" smtClean="0"/>
              <a:t>: A solution  </a:t>
            </a:r>
            <a:r>
              <a:rPr lang="en-US" i="1" dirty="0" smtClean="0"/>
              <a:t>     </a:t>
            </a:r>
            <a:r>
              <a:rPr lang="en-US" dirty="0" smtClean="0"/>
              <a:t>in a node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is worse than the best known upper bound, i.e.  </a:t>
            </a:r>
            <a:endParaRPr lang="en-US" dirty="0" smtClean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Pruning by infeasibility </a:t>
            </a:r>
            <a:r>
              <a:rPr lang="en-US" dirty="0" smtClean="0"/>
              <a:t>: A solution is (LP) </a:t>
            </a:r>
            <a:r>
              <a:rPr lang="en-US" dirty="0" smtClean="0">
                <a:solidFill>
                  <a:srgbClr val="C00000"/>
                </a:solidFill>
              </a:rPr>
              <a:t>infeasible.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57494" y="3216314"/>
            <a:ext cx="169164" cy="172212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61076" y="3483788"/>
            <a:ext cx="592836" cy="20116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31850" y="4601517"/>
            <a:ext cx="4289679" cy="855536"/>
          </a:xfrm>
          <a:prstGeom prst="rect">
            <a:avLst/>
          </a:prstGeom>
        </p:spPr>
      </p:pic>
      <p:pic>
        <p:nvPicPr>
          <p:cNvPr id="7" name="Picture 6" descr="branch-and-bound tre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8376" y="4141615"/>
            <a:ext cx="2335502" cy="1507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latin typeface="LM Roman 10" pitchFamily="50" charset="0"/>
              </a:rPr>
              <a:t>Branching: choosing a fractional variable</a:t>
            </a:r>
            <a:endParaRPr lang="en-US" sz="2500" dirty="0">
              <a:latin typeface="LM Roman 1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2398"/>
            <a:ext cx="8444975" cy="28596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LM Roman 10" pitchFamily="50" charset="0"/>
              </a:rPr>
              <a:t>Which</a:t>
            </a:r>
            <a:r>
              <a:rPr lang="en-US" sz="1800" dirty="0" smtClean="0">
                <a:latin typeface="LM Roman 10" pitchFamily="50" charset="0"/>
              </a:rPr>
              <a:t> variable to choose?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latin typeface="LM Roman 10" pitchFamily="50" charset="0"/>
              </a:rPr>
              <a:t>	</a:t>
            </a:r>
            <a:r>
              <a:rPr lang="en-US" sz="1800" b="1" u="sng" dirty="0" smtClean="0">
                <a:solidFill>
                  <a:srgbClr val="FF0000"/>
                </a:solidFill>
                <a:latin typeface="LM Roman 10" pitchFamily="50" charset="0"/>
              </a:rPr>
              <a:t>Branching rules</a:t>
            </a:r>
          </a:p>
          <a:p>
            <a:pPr>
              <a:buNone/>
            </a:pPr>
            <a:endParaRPr lang="en-US" sz="1800" b="1" u="sng" dirty="0" smtClean="0">
              <a:solidFill>
                <a:srgbClr val="FF0000"/>
              </a:solidFill>
              <a:latin typeface="LM Roman 10" pitchFamily="50" charset="0"/>
            </a:endParaRPr>
          </a:p>
          <a:p>
            <a:r>
              <a:rPr lang="en-US" sz="1800" u="sng" dirty="0" smtClean="0">
                <a:solidFill>
                  <a:schemeClr val="accent2">
                    <a:lumMod val="50000"/>
                  </a:schemeClr>
                </a:solidFill>
                <a:latin typeface="LM Roman 10" pitchFamily="50" charset="0"/>
              </a:rPr>
              <a:t>Most fractional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LM Roman 10" pitchFamily="50" charset="0"/>
              </a:rPr>
              <a:t>variable: branch on variable with fractional part closest to 0.5.</a:t>
            </a:r>
          </a:p>
          <a:p>
            <a:r>
              <a:rPr lang="en-US" sz="1800" u="sng" dirty="0" smtClean="0">
                <a:solidFill>
                  <a:schemeClr val="accent2">
                    <a:lumMod val="50000"/>
                  </a:schemeClr>
                </a:solidFill>
                <a:latin typeface="LM Roman 10" pitchFamily="50" charset="0"/>
              </a:rPr>
              <a:t>Strong branching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LM Roman 10" pitchFamily="50" charset="0"/>
              </a:rPr>
              <a:t>: tentative branch on each fractional variable (by a few iterations of the dual simplex) to check progress before actual branching is performed.</a:t>
            </a:r>
          </a:p>
          <a:p>
            <a:r>
              <a:rPr lang="en-US" sz="1800" u="sng" dirty="0" err="1" smtClean="0">
                <a:solidFill>
                  <a:schemeClr val="accent2">
                    <a:lumMod val="50000"/>
                  </a:schemeClr>
                </a:solidFill>
                <a:latin typeface="LM Roman 10" pitchFamily="50" charset="0"/>
              </a:rPr>
              <a:t>Pseudocost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LM Roman 10" pitchFamily="50" charset="0"/>
              </a:rPr>
              <a:t> branching: keep track of success variables already branched on.</a:t>
            </a:r>
          </a:p>
          <a:p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LM Roman 10" pitchFamily="50" charset="0"/>
              </a:rPr>
              <a:t>Branching priorities. 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  <a:latin typeface="LM Roman 10" pitchFamily="50" charset="0"/>
            </a:endParaRPr>
          </a:p>
          <a:p>
            <a:pPr>
              <a:buNone/>
            </a:pPr>
            <a:endParaRPr lang="en-US" dirty="0">
              <a:latin typeface="LM Roman 10" pitchFamily="50" charset="0"/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7214" y="1532610"/>
            <a:ext cx="7850696" cy="1207008"/>
          </a:xfrm>
          <a:prstGeom prst="rect">
            <a:avLst/>
          </a:prstGeom>
        </p:spPr>
      </p:pic>
      <p:pic>
        <p:nvPicPr>
          <p:cNvPr id="1026" name="Picture 2" descr="C:\Users\bragerug\Documents\Ipe\MILP course Figures\BBEx1\BBEx1Node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7053" y="2189221"/>
            <a:ext cx="3075383" cy="1221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M Roman 10" pitchFamily="50" charset="0"/>
              </a:rPr>
              <a:t>Node selection</a:t>
            </a:r>
            <a:endParaRPr lang="en-US" dirty="0">
              <a:latin typeface="LM Roman 1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LM Roman 10" pitchFamily="50" charset="0"/>
              </a:rPr>
              <a:t>	Each time a branch cannot be pruned, two new children-nodes are created. </a:t>
            </a:r>
          </a:p>
          <a:p>
            <a:pPr>
              <a:buNone/>
            </a:pPr>
            <a:endParaRPr lang="en-US" dirty="0" smtClean="0">
              <a:latin typeface="LM Roman 10" pitchFamily="50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LM Roman 10" pitchFamily="50" charset="0"/>
              </a:rPr>
              <a:t>	Node selection rules</a:t>
            </a:r>
            <a:r>
              <a:rPr lang="en-US" dirty="0" smtClean="0">
                <a:latin typeface="LM Roman 10" pitchFamily="50" charset="0"/>
              </a:rPr>
              <a:t> concerns which node (and hence which LP) to solve next:</a:t>
            </a:r>
          </a:p>
          <a:p>
            <a:r>
              <a:rPr lang="en-US" dirty="0" smtClean="0">
                <a:latin typeface="LM Roman 10" pitchFamily="50" charset="0"/>
              </a:rPr>
              <a:t>Depth-first search.</a:t>
            </a:r>
          </a:p>
          <a:p>
            <a:r>
              <a:rPr lang="en-US" dirty="0" smtClean="0">
                <a:latin typeface="LM Roman 10" pitchFamily="50" charset="0"/>
              </a:rPr>
              <a:t>Breath-first search.</a:t>
            </a:r>
          </a:p>
          <a:p>
            <a:r>
              <a:rPr lang="en-US" dirty="0" smtClean="0">
                <a:latin typeface="LM Roman 10" pitchFamily="50" charset="0"/>
              </a:rPr>
              <a:t>Best-bound search.</a:t>
            </a:r>
          </a:p>
          <a:p>
            <a:r>
              <a:rPr lang="en-US" u="sng" dirty="0" smtClean="0">
                <a:solidFill>
                  <a:srgbClr val="FFC000"/>
                </a:solidFill>
                <a:latin typeface="LM Roman 10" pitchFamily="50" charset="0"/>
              </a:rPr>
              <a:t>Combinations.</a:t>
            </a:r>
            <a:r>
              <a:rPr lang="en-US" dirty="0" smtClean="0">
                <a:latin typeface="LM Roman 10" pitchFamily="50" charset="0"/>
              </a:rPr>
              <a:t/>
            </a:r>
            <a:br>
              <a:rPr lang="en-US" dirty="0" smtClean="0">
                <a:latin typeface="LM Roman 10" pitchFamily="50" charset="0"/>
              </a:rPr>
            </a:br>
            <a:endParaRPr lang="en-US" dirty="0">
              <a:latin typeface="LM Roman 10" pitchFamily="50" charset="0"/>
            </a:endParaRPr>
          </a:p>
        </p:txBody>
      </p:sp>
      <p:pic>
        <p:nvPicPr>
          <p:cNvPr id="4" name="Picture 3" descr="branch-and-bound t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54" y="3563908"/>
            <a:ext cx="2850112" cy="1840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&#10;\pagestyle{empty}&#10;\begin{document}&#10;{\color{red} Consider MILP:}&#10;\begin{equation*}&#10; \begin{aligned}&#10;J^* =&amp; \min_{(x,y)}  &amp;&amp; c^T x + d^T y  \\&#10;&amp; \text{ s.t.} &amp;&amp; (x,y) \in X \\&#10; \end{aligned}&#10;\end{equation*}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3&#10;\end{document}"/>
  <p:tag name="IGUANATEXSIZE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3} &amp;= (3, 2.8) \\&#10;J^3 &amp;= -8.6&#10;\end{align*}&#10;\end{document}"/>
  <p:tag name="IGUANATEXSIZE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2&#10;\end{document}"/>
  <p:tag name="IGUANATEXSIZE" val="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2} &amp;= (2, 3.2) \\&#10;J^{2} &amp;=-8.4&#10;\end{align*}&#10;\end{document}"/>
  <p:tag name="IGUANATEXSIZE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$y_1\leq 2$&#10;\end{document}"/>
  <p:tag name="IGUANATEXSIZE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$y_1\geq 3$&#10;\end{document}"/>
  <p:tag name="IGUANATEXSIZE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LP relaxation&#10;\end{document}"/>
  <p:tag name="IGUANATEXSIZE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itemize}&#10; \item LP relaxation is a convex problem: A lower bound on $J^*$ is provided by the LP relaxation with objective value $J_{\text{R}}$.&#10;\end{itemize}&#10;\end{document}"/>
  <p:tag name="IGUANATEXSIZE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Consequently, we have a lower and an upper bound on $J^*$: &#10;\begin{equation*}&#10;\boxed{J_{\text{R}} \leq J^* \leq \bar{J} }&#10;\end{equation*}&#10;\end{document}"/>
  <p:tag name="IGUANATEXSIZE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equation*}&#10; \begin{aligned}&#10;J^* = &amp;\min_{(x,y)}  &amp;&amp; c^T x + d^T y \\&#10; &amp;  \text{ s.t.}  &amp;&amp; Ax + By \geq b \\&#10; &amp;&amp;&amp;  (x,y) \in \mathbb{R}_+^n \times \mathbb{Z}_+^p &#10; \end{aligned}&#10;\end{equation*}&#10;\end{document}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pagestyle{empty}&#10;\begin{document}&#10;where X is the set of feasible solutions,&#10;\begin{equation*}&#10;X = \left\lbrace (x,y) \in \mathbb{R}_+^n \times \mathbb{Z}_+^p: Ax + By \geq b  \right\rbrace &#10;\label{eq:DefSetX}&#10;\end{equation*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itemize}&#10;\item Any {\color{red} \emph{integer} feasible solution}, &#10;$(\bar{x},\bar{y})$ with objective value $\bar{J}$, provides an upper bound on $J$.&#10;\end{itemize}&#10;\end{document}"/>
  <p:tag name="IGUANATEXSIZE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Let $(x^*,y^*)$ {\color{magenta}optimal solution} with objective value $J^*$.\\&#10;\end{document}"/>
  <p:tag name="IGUANATEXSIZE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noindent Defines the \textbf{duality gap}:&#10;\begin{equation*}&#10;\text{DG} :=  \left[ 100\%\right] \cdot \frac{|\bar{J} - J_{\text{LB}}|}{ |\bar{J}|}&#10;\end{equation*}&#10;where $J_{\text{LB}}$ is the best lower bound on $J^*$.&#10;\end{document}"/>
  <p:tag name="IGUANATEXSIZE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$J^i$&#10;\end{document}"/>
  <p:tag name="IGUANATEXSIZE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$J^i \geq \bar{J}$&#10;\end{document}"/>
  <p:tag name="IGUANATEXSIZE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(Remember lower and upper bounds on $J$): &#10;\begin{equation*}&#10;\boxed{J_{\text{R}} \leq J^* \leq \bar{J} }&#10;\end{equation*}&#10;\end{document}"/>
  <p:tag name="IGUANATEXSIZE" val="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noindent If $J^i &lt; \bar{J}$ and $y^i \notin \mathbb{Z}^p_+$  after obtaining the LP solution in a node, the branch cannot be pruned.&#10;\begin{equation*}&#10;\Downarrow&#10;\end{equation*}&#10;We need to divide (or branch) the formulation further.&#10;&#10;\end{document}"/>
  <p:tag name="IGUANATEXSIZE" val="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equation*}&#10;\label{eq:BBex1}&#10;\begin{aligned}&#10; J^* = \;&amp;\underset{y}{\min} &#10; &amp;  -&amp;1y_1 -2 y_2  \\&#10; &amp; \text{s.t.} &amp; - &amp;\frac{1}{2} y_1 + y_2 \leq \frac{11}{5}  \\&#10; &amp;&amp;&amp; 4y_1 + 5y_2 \leq 26 \\&#10; &amp;&amp;&amp; 7y_1 + 3y_2 \leq 32 \\&#10; &amp;&amp;&amp;  y \in \mathbb{Z}_+^2&#10; \end{aligned}&#10;\end{equation*}&#10;\end{document}"/>
  <p:tag name="IGUANATEXSIZ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1&#10;\end{document}"/>
  <p:tag name="IGUANATEXSIZE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\mathrm{R}} &amp;= (2.31 , 3.35) \\&#10;J^{\mathrm{R}} &amp;=-9.01&#10;\end{align*}&#10;\end{document}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&#10;\pagestyle{empty}&#10;&#10;\begin{document}&#10;\begin{minipage}{10cm}&#10;Let $X = X_1 \cup X_2 \cup \hdots \cup X_{K}$ be a &#10;decomposition of the feasible solution set $X$ into smallers &#10;sets $X_k$, and let $J^k = \min \{ c^T x + d^T y: (x,y) \in X_k\}$&#10; for $k=1,\hdots, K$. Then $\displaystyle J^* = \max_k J^k$.\\&#10; (Wolsey (1998), Prop. 7.1).  &#10;\end{minipage}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3&#10;\end{document}"/>
  <p:tag name="IGUANATEXSIZE" val="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i} &amp;= (- , -) \\&#10;&amp; \text{infeasible}&#10;\end{align*}&#10;\end{document}"/>
  <p:tag name="IGUANATEXSIZE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2&#10;\end{document}"/>
  <p:tag name="IGUANATEXSIZE" val="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i} &amp;= (2.75, 3) \\&#10;J^{i} &amp;=-8.75&#10;\end{align*}&#10;\end{document}"/>
  <p:tag name="IGUANATEXSIZE" val="1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$y_2\leq 3$&#10;\end{document}"/>
  <p:tag name="IGUANATEXSIZE" val="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$y_2\geq 4$&#10;\end{document}"/>
  <p:tag name="IGUANATEXSIZE" val="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4&#10;\end{document}"/>
  <p:tag name="IGUANATEXSIZE" val="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i} &amp;= (2, 3) \\&#10;J^{i} &amp;=-8\\&#10;&amp;\text{integer sol.}&#10;\end{align*}&#10;\end{document}"/>
  <p:tag name="IGUANATEXSIZE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$y_1\leq 2$&#10;\end{document}"/>
  <p:tag name="IGUANATEXSIZE" val="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5&#10;\end{document}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noindent Let $(x^{\text{R}},y^{\text{R}}) \in P$ be the solution of the initial LP relaxation,&#10;\begin{equation}&#10; \begin{aligned}&#10;J_{\text{R}} =&amp; \min_{(x,y)}  &amp;&amp; c^T x + d^T y \\&#10; &amp;  \text{ s.t.}  &amp;&amp;  (x,y) \in P \\&#10; &amp; &amp;&amp; P = \left\lbrace (x,y) \in \mathbb{R}_+^n \times \mathbb{R}_+^p: Ax + By \geq b  \right\rbrace &#10; \end{aligned}&#10;\end{equation}&#10;\noindent If $y \notin \mathbb{Z}$, i.e. some $y_j$ is fractional, we try to eliminate this solution by&#10;{\color{red}decomposing} the formulation in terms of adding \underline{bounds on integer variables}.&#10;&#10;\end{document}"/>
  <p:tag name="IGUANATEXSIZE" val="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i} &amp;= (3, 2.8) \\&#10;J^i &amp;= -8.6&#10;\end{align*}&#10;\end{document}"/>
  <p:tag name="IGUANATEXSIZE" val="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$y_1\geq 3$&#10;\end{document}"/>
  <p:tag name="IGUANATEXSIZE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6&#10;\end{document}"/>
  <p:tag name="IGUANATEXSIZE" val="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i} &amp;= (3.7 ,2) \\&#10;J^{i} &amp;=-7.71\\&#10;&amp; \text{pruned by bound}&#10;\end{align*}&#10;\end{document}"/>
  <p:tag name="IGUANATEXSIZE" val="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7&#10;\end{document}"/>
  <p:tag name="IGUANATEXSIZE" val="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$y_2\leq 2$&#10;\end{document}"/>
  <p:tag name="IGUANATEXSIZE" val="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i} &amp;= (- , -) \\&#10;&amp; \text{infeasible}&#10;\end{align*}&#10;\end{document}"/>
  <p:tag name="IGUANATEXSIZE" val="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$y_2\geq 3$&#10;\end{document}"/>
  <p:tag name="IGUANATEXSIZE" val="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{\color{red}No more nodes: search is finished}&#10;\end{document}"/>
  <p:tag name="IGUANATEXSIZE" val="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{\color{red}Optimal solution}&#10;\end{document}"/>
  <p:tag name="IGUANATEXSIZE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minipage}{8cm}&#10;\noindent Let $y_j^{\text{R}} \notin \mathbb{Z}$ be a chosen &#10;variable that is fractional in LP solution. A feasible solution &#10;$(x,y) \in X$ must then satisfy&#10;\begin{align*} &#10;y_j \leq \lfloor y_ j^{\mathrm{R}} \rfloor   &amp; &amp; \text{or} &amp; &amp; y_j \geq \lceil y_ j^{\mathrm{R}} \rceil&#10;\end{align*}&#10;\end{minipage}&#10;&#10;\end{document}"/>
  <p:tag name="IGUANATEXSIZE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{color}&#10;\usepackage[ansinew]{inputenc}&#10;\usepackage[T1]{fontenc}&#10;\pagestyle{empty}&#10;\begin{document}&#10;\noindent \Large BB example in GAMS:\vspace{0.1cm} \\ The \underline{\color{red} generalized assignment problem} (GAP):&#10;\\ \normalsize \vspace{0.1cm}&#10;Given  $n$   assignments/tasks and   $m$    agents/servers/vehicles to carry out the tasks:&#10;&#10;&#10;\begin{tabular}{ l l }&#10;$i = 1 \hdots n$ &amp;: index of tasks \\&#10;$j = 1 \hdots m$ &amp;: index of available agents \\&#10;$d_{ij}$ &amp;: cost of assigning task $i$ to agent $j$ \\&#10;$b_{j}$ &amp;: resource available from agent $j$ \\&#10;$a_{ij}$ &amp;: resource required by agent $j$ to do taks $i$ \\&#10;$y_{ij}$ &amp;: a binary varible equal to 1 if agent $j$ is assigned to do task $i$&#10;&#10;\end{tabular}&#10;&#10;\end{document}&#10;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, mathtools}&#10;\usepackage[ansinew]{inputenc}&#10;\usepackage[T1]{fontenc}&#10;\pagestyle{empty}&#10;\begin{document}&#10;&#10;\begin{equation*}&#10; \begin{aligned}&#10; \min_{y}  &amp; \sum_{i=1}^n \sum_{j=1}^m d_{ij} y_{ij} &amp; \\&#10; \text{ s.t.} &amp; \\&#10;  &amp; \sum_{j=1}^m y_{ij} = 1, &amp;  i=&amp;1 \hdots n   \qquad \text{ : Each task is assigned to exactly one agent}\\&#10;  &amp; \sum_{i=1}^n a_{ij} y_{ij} \leq b_j, &amp;  j=&amp;1 \hdots m \qquad \text{ : Total assignment for agent $j$ cannot exceed its capacity }\\&#10;  &amp;  y_{ij} \in \{0,1\} &#10; \end{aligned}&#10;\end{equation*}&#10;&#10;\end{document}"/>
  <p:tag name="IGUANATEXSIZE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pagestyle{empty}&#10;\usepackage{color}&#10;\begin{document}&#10;&#10;\begin{minipage}{9cm}&#10;\noindent Given IP&#10;\begin{equation*}&#10;\label{opt:IP}&#10; \begin{aligned}&#10; &amp;\underset{y}{\min}&#10; &amp; J = d^T y \\&#10; &amp; \text{ s.t.} &amp; By \geq b \\&#10; &amp;&amp; y \in \mathbb{Z}_+^p&#10; \end{aligned}&#10;\end{equation*}&#10;with fractional solution $y^{\mathrm{R}}$ of the LP relaxation. &#10;The two basic approaches for eliminating this solution are&#10;\begin{itemize}&#10;\item {\color{magenta}Decompose} the solution space (BB).&#10;\item {\color{red}Add valid inequalities} that is valid for all integer feasible &#10;points $y \in X$, but \emph{violated} at $y^{\mathrm{R}}$. Such valid inequalities are called \underline{\color{blue}cuts}. &#10;\end{itemize}&#10;Adding such valid inequalities means that we \emph{cut} off the integer infeasible point.\\&#10;&#10;&#10;\end{minipage}&#10;&#10;\end{document}"/>
  <p:tag name="IGUANATEXSIZE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pagestyle{empty}&#10;\usepackage{color}&#10;\begin{document}&#10;\noindent The above procedure is called the \underline{separation problem}:&#10;\begin{center}&#10;  &#10;\begin{minipage}{7.5cm}&#10;Given a fractional solution $\hat{y} \in P$, find a valid inequality $\pi y \leq \pi_0$,&#10;from a family of valid inequalities, or prove that no such inequality exists.&#10;\end{minipage}&#10; \end{center}&#10;&#10;\end{document}"/>
  <p:tag name="IGUANATEXSIZE" val="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79,754"/>
  <p:tag name="ORIGINALWIDTH" val="2555,021"/>
  <p:tag name="LATEXADDIN" val="\documentclass{article}&#10;\usepackage{amsmath, amsthm, amssymb}&#10;\usepackage[ansinew]{inputenc}&#10;\usepackage[T1]{fontenc}&#10;\pagestyle{empty}&#10;\usepackage{color}&#10;\begin{document}&#10;&#10;\begin{minipage}{9cm}&#10;IP:&#10;\begin{equation}&#10;\label{eq:IP}&#10; \begin{aligned}&#10; &amp;\underset{y}{\min}&#10; &amp; J = d^T y \\&#10; &amp; \text{ s.t.} &amp; By \geq b \\&#10; &amp;&amp; y \in \mathbb{Z}_+^p&#10; \end{aligned}&#10;\end{equation}&#10;where $X = \left\lbrace y \in \mathbb{Z}^p: By \geq b  \right\rbrace$. \\&#10;&#10;%\begin{{minipage}{7.5cm}&#10;\textbf{Repeat recursively:} \\&#10;Solve the LP relaxation over a given formulation $P^i$. If the relaxation is unbounded or infeasible, or the optimal solution of the LR $y^i$ belongs to $X$, then STOP.\\ &#10;Otherwise, find a cutting plan $ \pi^i y \leq \pi_0^i$ separating $y^i$ from $X$. \\&#10;Set $P^{i+1} = P^i \cap \{ y: \pi^i y \leq \pi_0^i \}$ and repeat for formulation $P^{i+1}$.&#10;\end{minipage}&#10;&#10;%\end{minipage}&#10;&#10;&#10;\end{document}"/>
  <p:tag name="IGUANATEXSIZE" val="16"/>
  <p:tag name="IGUANATEXCURSOR" val="788"/>
  <p:tag name="TRANSPARENCY" val="True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pagestyle{empty}&#10;\usepackage{color}&#10;\begin{document}&#10;&#10;\begin{minipage}{7 cm}&#10;\noindent {\color{red} The same algorithm can be applied to MILPs, only with different cutting-planes}&#10;\end{minipage}&#10;&#10;&#10;&#10;&#10;\end{document}"/>
  <p:tag name="IGUANATEXSIZE" val="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noindent Root\\&#10;node&#10;\end{document}"/>
  <p:tag name="IGUANATEXSIZE" val="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\mathrm{R}} &amp;= (2.31 , 3.35) \\&#10;J^{\mathrm{R}} &amp;=-9.01&#10;\end{align*}&#10;\end{document}"/>
  <p:tag name="IGUANATEXSIZE" val="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1}&amp;= (2.48 , 3.20) \\&#10;J^{1} &amp;=-8.88&#10;\end{align*}&#10;\end{document}"/>
  <p:tag name="IGUANATEXSIZE" val="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center}&#10;{\color{red}Frist cut added\\&#10;(weak)}&#10;\end{center}&#10;\end{document}"/>
  <p:tag name="IGUANATEXSIZE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minipage}{8cm}&#10;We can then search for the optimal solution in &#10;the two disjoint sets&#10;\begin{align*}&#10;  P^1 &amp;:=  P \cap \{y: y_j \leq \lfloor y_ j^R \rfloor \}, \\&#10;  P^2 &amp;:=  P \cap \{y: y_j \geq \lceil y_ j^R \rceil \}, &#10;\end{align*}&#10;by solving \emph{two} new LP relaxations.&#10;&#10;\end{minipage}&#10;&#10;\end{document}"/>
  <p:tag name="IGUANATEXSIZE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*} &amp;= (2, 3) \\&#10;J^{*} &amp;=-8\\&#10;&amp;\text{integer sol.}&#10;\end{align*}&#10;\end{document}"/>
  <p:tag name="IGUANATEXSIZE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center}&#10;{\color{blue}Second cut added\\&#10;(strong/facet)}&#10;\end{center}&#10;\end{document}"/>
  <p:tag name="IGUANATEXSIZE" val="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itemize}&#10;\item Whenever an LP solution $(x^i, y^i) \notin X$, then there exist infinitely many cutting planes separating $(x^i, y^i)$ from $X$.&#10;\item Many \textit{families} of valid inequalities for linear integer and mixed integer sets have be developed. Some of these are &#10;\begin{enumerate}&#10; \item Chvatal-Gomory cuts (IPs)&#10; \item Gomory mixed integer cuts&#10; \item Mixed integer rounding inequalities&#10; \item Lift-and-project&#10; \item Cover inequalities&#10; \item Split and intersection cuts&#10;\end{enumerate}&#10;\item The quality of the cuts generated by a separation algorithm is often closely related to the time spent on the cut generation.&#10;\end{itemize}&#10;&#10;&#10;Several of the above families of valid inequalities are closely related. See Cornuejols G. 2007, Valid inequalities for mixed integer linear programs, \emph{Mathematical Programming}, 112(1), 3-44.\end{document}"/>
  <p:tag name="IGUANATEXSIZE" val="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%\usepackage(enumerate)&#10;\pagestyle{empty}&#10;\usepackage{color}&#10;\begin{document}&#10;\noindent The Chvátal-Gomory procedure to generate valid inequalities for the set $X = P \cap \mathbb{Z}^n_+$ where $P = \{ y \in  \mathbb{R}^n_+ : Ay \leq b, \}$, $A$ is an $m \times n$ matrix with columns $\{a_1 a_2 \cdots a_n\}$ and $u \in \mathbb{R}^m_+$ are any nonnegative weights:&#10;\begin{enumerate}%[(i)]&#10; \item The inequality &#10; \begin{equation}&#10; \sum_{j=1}^n u^T a_j y_j \leq u^T b&#10; \label{eq:adg}&#10; \end{equation}&#10; is \underline{valid for $P$} (i.e. the formulation for $X$) &#10; \item The inequality &#10;  \begin{equation}&#10; \sum_{j=1}^n \left\lfloor u^T a_j \right\rfloor y_j \leq u^T b&#10; \label{eq:asdg}&#10; \end{equation}&#10; is also \underline{valid for $P$} as $y \geq 0$.&#10; &#10; \item The inequality &#10; \begin{equation}&#10; \sum_{j=1}^n \left\lfloor u^T a_j \right\rfloor y_j \leq \left\lfloor u^T b \right\rfloor&#10; \label{eq:asdasdgg}&#10; \end{equation}&#10; is \underline{valid for $X$} as $y$ is integer, and thus $\sum_{j=1}^n \left\lfloor u^T a_j \right\rfloor y_j$ is integer.&#10;\end{enumerate}&#10;\end{document}"/>
  <p:tag name="IGUANATEXSIZE" val="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&#10;\begin{itemize}&#10; \item Pure cutting plane algorithms applied to MILPs often show slow convergence.&#10; \item By recursively adding cuts, the resulting LP may become very large, causing numerical difficulties for an LP solver. &#10; \item The cutting plane approach for solving MILPs is hence normally integrated within the branch-and-bound algorithm as variations of {\color{red} the branch-and-cut scheme}.&#10;\end{itemize}&#10;&#10;\end{document}"/>
  <p:tag name="IGUANATEXSIZE" val="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&#10;$\rightarrow$&#10;&#10;\end{document}"/>
  <p:tag name="IGUANATEXSIZE" val="1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equation*}&#10;\label{eq:BBex1}&#10;\begin{aligned}&#10; J^* = \;&amp;\underset{y}{\min} &#10; &amp;  -&amp;1y_1 -2 y_2  \\&#10; &amp; \text{s.t.} &amp; - &amp;\frac{1}{2} y_1 + y_2 \leq \frac{11}{5}  \\&#10; &amp;&amp;&amp; 4y_1 + 5y_2 \leq 26 \\&#10; &amp;&amp;&amp; 7y_1 + 3y_2 \leq 32 \\&#10; &amp;&amp;&amp;  y \in \mathbb{Z}_+^2&#10; \end{aligned}&#10;\end{equation*}&#10;\end{document}"/>
  <p:tag name="IGUANATEXSIZE" val="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1&#10;\end{document}"/>
  <p:tag name="IGUANATEXSIZE" val="1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\mathrm{R}} &amp;= (2.31 , 3.35) \\&#10;J^{\mathrm{R}} &amp;=-9.01&#10;\end{align*}&#10;\end{document}"/>
  <p:tag name="IGUANATEXSIZE" val="1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3&#10;\end{document}"/>
  <p:tag name="IGUANATEXSIZE" val="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equation*}&#10;\label{eq:BBex1}&#10;\begin{aligned}&#10; J^* = \;&amp;\underset{y}{\min} &#10; &amp;  -&amp;1y_1 -2 y_2  \\&#10; &amp; \text{s.t.} &amp; - &amp;\frac{1}{2} y_1 + y_2 \leq \frac{11}{5}  \\&#10; &amp;&amp;&amp; 4y_1 + 5y_2 \leq 26 \\&#10; &amp;&amp;&amp; 7y_1 + 3y_2 \leq 32 \\&#10; &amp;&amp;&amp;  y \in \mathbb{Z}_+^2&#10; \end{aligned}&#10;\end{equation*}&#10;\end{document}"/>
  <p:tag name="IGUANATEXSIZE" val="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i} &amp;= (- , -) \\&#10;&amp; \text{infeasible}&#10;\end{align*}&#10;\end{document}"/>
  <p:tag name="IGUANATEXSIZE" val="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2&#10;\end{document}"/>
  <p:tag name="IGUANATEXSIZE" val="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i} &amp;= (2.75, 3) \\&#10;J^{i} &amp;=-8.75&#10;\end{align*}&#10;\end{document}"/>
  <p:tag name="IGUANATEXSIZE" val="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$y_2\leq 3$&#10;\end{document}"/>
  <p:tag name="IGUANATEXSIZE" val="1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$y_2\geq 4$&#10;\end{document}"/>
  <p:tag name="IGUANATEXSIZE" val="1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i} &amp;= (2, 3) \\&#10;J^{i} &amp;=-8\\&#10;&amp;\text{integer sol.}&#10;\end{align*}&#10;\end{document}"/>
  <p:tag name="IGUANATEXSIZE" val="1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List of remaining nodes to check is empty, $L = \{ \emptyset \}$&#10;\end{document}"/>
  <p:tag name="IGUANATEXSIZE" val="1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{\color{red}Optimal solution}&#10;\end{document}"/>
  <p:tag name="IGUANATEXSIZE" val="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center}&#10;{\color{red}Add cut \\&#10;}&#10;\end{center}&#10;\end{document}"/>
  <p:tag name="IGUANATEXSIZE" val="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Integer solution: no need to branch further.&#10;\end{document}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1&#10;\end{document}"/>
  <p:tag name="IGUANATEXSIZE" val="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{\color{red}Optimal solution}&#10;\end{document}"/>
  <p:tag name="IGUANATEXSIZE" val="1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1&#10;\end{document}"/>
  <p:tag name="IGUANATEXSIZE" val="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center}&#10;Root node \\ LP relaxation&#10;\end{center}&#10;\end{document}"/>
  <p:tag name="IGUANATEXSIZE" val="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3&#10;\end{document}"/>
  <p:tag name="IGUANATEXSIZE" val="1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#2&#10;\end{document}"/>
  <p:tag name="IGUANATEXSIZE" val="1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%\usepackage(enumerate)&#10;\pagestyle{empty}&#10;\usepackage{color}&#10;\begin{document}&#10;LP: $J_{\text{LP}} = \min_x \{c^T x: Ax = b, x \in \mathbb{R}^n_+ \}$&#10;\end{document}"/>
  <p:tag name="IGUANATEXSIZE" val="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%\usepackage(enumerate)&#10;\pagestyle{empty}&#10;\usepackage{color}&#10;\begin{document}&#10;\emph{Dual} LP: $J_{\text{DLP}} = \max_{\lambda} \{\lambda^T b: \lambda^T A \leq c, \lambda \in \mathbb{R}^m \}$ \end{document}"/>
  <p:tag name="IGUANATEXSIZE" val="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8,6302"/>
  <p:tag name="ORIGINALWIDTH" val="3432,898"/>
  <p:tag name="LATEXADDIN" val="\documentclass{article}&#10;\usepackage{amsmath, amsthm, amssymb}&#10;\usepackage[ansinew]{inputenc}&#10;\usepackage[T1]{fontenc}&#10;\usepackage{color}&#10;\setlength{\parindent}{0pt}&#10;\pagestyle{empty}&#10;\begin{document}&#10;Primal simplex requires a primal feasible starting point (phase 1 problem)&#10;\\ {\color{red} $\Rightarrow$} Adding a bound $y\geq \left\lfloor y^i_j \right\rfloor $ to  eliminate fractional LP solution&#10;makes solution from parent node \underline{primal infeasible} as starting point&#10;\end{document}"/>
  <p:tag name="IGUANATEXSIZE" val="16"/>
  <p:tag name="IGUANATEXCURSOR" val="346"/>
  <p:tag name="TRANSPARENCY" val="True"/>
  <p:tag name="FILENAME" val=""/>
  <p:tag name="INPUTTYPE" val="0"/>
  <p:tag name="LATEXENGINEID" val="1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setlength{\parindent}{0pt}&#10;\pagestyle{empty}&#10;\begin{document}&#10;Solution from parent node is still {\color{red} dual feasible}&#10;\end{document}"/>
  <p:tag name="IGUANATEXSIZE" val="1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setlength{\parindent}{0pt}&#10;\pagestyle{empty}&#10;\begin{document}&#10;{\color{blue} Use dual simplex} $\Rightarrow$ requiring few iterations to regain primal feasibility&#10;\end{document}"/>
  <p:tag name="IGUANATEXSIZE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\begin{align*}&#10;y^{\mathrm{R}} &amp;= (2.31 , 3.35) \\&#10;J^{\mathrm{R}} &amp;=-9.01&#10;\end{align*}&#10;\end{document}"/>
  <p:tag name="IGUANATEXSIZE" val="1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LP$^1$&#10;\end{document}"/>
  <p:tag name="IGUANATEXSIZE" val="1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pagestyle{empty}&#10;\begin{document}&#10;LP$^2$&#10;\end{document}"/>
  <p:tag name="IGUANATEXSIZE" val="1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setlength{\parindent}{0pt}&#10;\pagestyle{empty}&#10;\begin{document}&#10;\begin{equation*}&#10;\label{eq:minlp}&#10;\begin{aligned}&#10;J^* = \; &amp; \underset{x,y}{\text{min}}&#10;&amp; &amp; f(x,y) \\&#10;&amp; \text{s.t.}&#10;&amp; &amp; g(x,y) \leq 0, \\&#10;&amp; &amp; &amp; x \in \mathbb{R}^n_+, \\&#10;&amp; &amp; &amp; y \in \left\{0,1\right\}^q,&#10;\end{aligned}&#10;\end{equation*}&#10;\end{document}"/>
  <p:tag name="IGUANATEXSIZE" val="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setlength{\parindent}{0pt}&#10;\pagestyle{empty}&#10;\begin{document}&#10;\begin{itemize}&#10;\item Major difference in approach if $g(x,y) \leq 0$ is \underline{convex}.&#10;\item Nonlinear model, e.g. $x_{k+1} = f(x_{k}, y_k)$: automatically nonconvex MINLP&#10;\end{itemize}&#10;&#10;\end{document}"/>
  <p:tag name="IGUANATEXSIZE" val="1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setlength{\parindent}{0pt}&#10;\pagestyle{empty}&#10;\begin{document}&#10;&#10;&#10;Nonconvex {\color{red}$\Rightarrow$}  Lower bound obatined by \underline{NLP relaxation} is {\color{red} no&#10;longer valid lower bound on $J^*$} &#10;&#10;\begin{equation*}&#10;\Downarrow&#10;\end{equation*}&#10;\begin{center}&#10;\underline{No duality gap} &#10;\end{center}&#10;&#10;&#10;\end{document}"/>
  <p:tag name="IGUANATEXSIZE" val="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setlength{\parindent}{0pt}&#10;\pagestyle{empty}&#10;\begin{document}&#10;\begin{equation*}&#10;\label{eq:minlp}&#10;\begin{aligned}&#10;J^* = \; &amp; \underset{x,y}{\text{min}}&#10;&amp; &amp; f(x,y) \\&#10;&amp; \text{s.t.}&#10;&amp; &amp; g(x,y) \leq 0, \\&#10;&amp; &amp; &amp; x \in \mathbb{R}^n_+, \\&#10;&amp; &amp; &amp; y \in \left\{0,1\right\}^q,&#10;\end{aligned}&#10;\end{equation*}&#10;\end{document}"/>
  <p:tag name="IGUANATEXSIZE" val="1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amsthm, amssymb}&#10;\usepackage[ansinew]{inputenc}&#10;\usepackage[T1]{fontenc}&#10;\usepackage{color}&#10;\setlength{\parindent}{0pt}&#10;\pagestyle{empty}&#10;\begin{document}&#10;If the NLP relaxation, $y \in \left[0,1 \right]^p&#10; $, renders a {\color{blue}convex NLP}:&#10;\begin{itemize}&#10; \item Nonlinear branch-and-bound: Solve NLP in each node, solution returned is globally optimal. &#10;      \item Several other approaches, e.g. Outer approximation, Extended cutting-plane.&#10;      \item Software: Bonmin, SBB, DICOPT, Knitro, etc.&#10;\end{itemize}&#10;&#10;&#10;\end{document}"/>
  <p:tag name="IGUANATEXSIZE" val="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2,4704"/>
  <p:tag name="ORIGINALWIDTH" val="3429,897"/>
  <p:tag name="LATEXADDIN" val="\documentclass{article}&#10;\usepackage{amsmath, amsthm, amssymb}&#10;\usepackage[ansinew]{inputenc}&#10;\usepackage[T1]{fontenc}&#10;\usepackage{color}&#10;\setlength{\parindent}{0pt}&#10;\pagestyle{empty}&#10;\begin{document}&#10;If NLP relaxation is a {\color{red}nonconvex NLP}:&#10;\begin{itemize}&#10; \item \underline{Piecewise linearization} of nonlinearities: MINLP $\Rightarrow$ approximated MILP.&#10;      \item Ignore the fact that the NLP solution is no valid lower bound.&#10;      \item Apply rigorous global optimization algorithms, e.g. spatial branch-and-bound (BARON)&#10;\end{itemize}&#10;&#10;&#10;\end{document}"/>
  <p:tag name="IGUANATEXSIZE" val="16"/>
  <p:tag name="IGUANATEXCURSOR" val="309"/>
  <p:tag name="TRANSPARENCY" val="True"/>
  <p:tag name="FILENAME" val=""/>
  <p:tag name="INPUTTYPE" val="0"/>
  <p:tag name="LATEXENGINEID" val="1"/>
  <p:tag name="TEMPFOLDER" val="c:\temp\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29492</TotalTime>
  <Words>590</Words>
  <Application>Microsoft Office PowerPoint</Application>
  <PresentationFormat>On-screen Show (4:3)</PresentationFormat>
  <Paragraphs>132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LM Roman 10</vt:lpstr>
      <vt:lpstr>Office-tema</vt:lpstr>
      <vt:lpstr>MILP algorithms: branch-and-bound and branch-and-cut</vt:lpstr>
      <vt:lpstr>Content</vt:lpstr>
      <vt:lpstr>Basic idea of Branch-and-bound </vt:lpstr>
      <vt:lpstr>Decomposing the initial formulation P</vt:lpstr>
      <vt:lpstr>Enumeration tree</vt:lpstr>
      <vt:lpstr>Implicit enumeration: Utilize solution bounds</vt:lpstr>
      <vt:lpstr>Pruning (= beskjæring av tre) </vt:lpstr>
      <vt:lpstr>Branching: choosing a fractional variable</vt:lpstr>
      <vt:lpstr>Node selection</vt:lpstr>
      <vt:lpstr>PowerPoint Presentation</vt:lpstr>
      <vt:lpstr>Earlier IP example</vt:lpstr>
      <vt:lpstr>Software</vt:lpstr>
      <vt:lpstr>PowerPoint Presentation</vt:lpstr>
      <vt:lpstr>Recall the LP relaxation:</vt:lpstr>
      <vt:lpstr>The Cutting-plane algorithm</vt:lpstr>
      <vt:lpstr>Generating valid inequalities </vt:lpstr>
      <vt:lpstr>Example on cut generation:  Chvátal-Gomory valid inequalities</vt:lpstr>
      <vt:lpstr>Branch-and-cut</vt:lpstr>
      <vt:lpstr>Earlier IP example: Branch-and-Cut</vt:lpstr>
      <vt:lpstr>The GAP problem in GAMS with Branch and Cut</vt:lpstr>
      <vt:lpstr>Choice of LP algorithm in Branch and Bound</vt:lpstr>
      <vt:lpstr>Solution of large-scale MILPs</vt:lpstr>
      <vt:lpstr>MINLP: challenges </vt:lpstr>
      <vt:lpstr>MINLP: solution approaches</vt:lpstr>
      <vt:lpstr>Conclusions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Brage Rugstad Knudsen</cp:lastModifiedBy>
  <cp:revision>206</cp:revision>
  <dcterms:created xsi:type="dcterms:W3CDTF">2013-06-10T16:56:09Z</dcterms:created>
  <dcterms:modified xsi:type="dcterms:W3CDTF">2015-09-29T10:49:40Z</dcterms:modified>
</cp:coreProperties>
</file>